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341" r:id="rId3"/>
    <p:sldId id="342" r:id="rId4"/>
    <p:sldId id="343" r:id="rId5"/>
    <p:sldId id="344" r:id="rId6"/>
    <p:sldId id="338" r:id="rId7"/>
    <p:sldId id="267" r:id="rId8"/>
    <p:sldId id="340" r:id="rId9"/>
    <p:sldId id="271" r:id="rId10"/>
    <p:sldId id="272" r:id="rId11"/>
    <p:sldId id="264" r:id="rId12"/>
    <p:sldId id="265" r:id="rId13"/>
    <p:sldId id="266" r:id="rId14"/>
    <p:sldId id="278" r:id="rId15"/>
    <p:sldId id="279" r:id="rId16"/>
    <p:sldId id="280" r:id="rId17"/>
    <p:sldId id="282" r:id="rId18"/>
    <p:sldId id="284" r:id="rId19"/>
    <p:sldId id="285" r:id="rId20"/>
    <p:sldId id="336" r:id="rId21"/>
    <p:sldId id="287" r:id="rId22"/>
    <p:sldId id="288" r:id="rId23"/>
    <p:sldId id="289" r:id="rId24"/>
    <p:sldId id="290" r:id="rId25"/>
    <p:sldId id="296" r:id="rId26"/>
    <p:sldId id="297" r:id="rId27"/>
    <p:sldId id="298" r:id="rId28"/>
    <p:sldId id="316" r:id="rId29"/>
    <p:sldId id="315" r:id="rId30"/>
    <p:sldId id="307" r:id="rId31"/>
    <p:sldId id="350" r:id="rId32"/>
    <p:sldId id="347" r:id="rId33"/>
    <p:sldId id="348" r:id="rId34"/>
    <p:sldId id="349" r:id="rId35"/>
    <p:sldId id="325" r:id="rId36"/>
    <p:sldId id="345" r:id="rId37"/>
  </p:sldIdLst>
  <p:sldSz cx="12192000" cy="6858000"/>
  <p:notesSz cx="9928225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\Desktop\szkolenie\au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kumenty\CS2018\wydatki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Dokumenty\CS2018\wydatk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649261348375118E-2"/>
          <c:y val="4.1866995478832734E-2"/>
          <c:w val="0.925893311845286"/>
          <c:h val="0.83264151253596796"/>
        </c:manualLayout>
      </c:layout>
      <c:areaChart>
        <c:grouping val="standard"/>
        <c:varyColors val="0"/>
        <c:ser>
          <c:idx val="2"/>
          <c:order val="0"/>
          <c:tx>
            <c:strRef>
              <c:f>Arkusz1!$K$30</c:f>
              <c:strCache>
                <c:ptCount val="1"/>
                <c:pt idx="0">
                  <c:v>Koszt
stały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numRef>
              <c:f>Arkusz1!$I$31:$I$61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Arkusz1!$K$31:$K$61</c:f>
              <c:numCache>
                <c:formatCode>General</c:formatCode>
                <c:ptCount val="3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8-4F13-AE8D-B622BED3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726208"/>
        <c:axId val="117777152"/>
      </c:areaChart>
      <c:lineChart>
        <c:grouping val="standard"/>
        <c:varyColors val="0"/>
        <c:ser>
          <c:idx val="4"/>
          <c:order val="1"/>
          <c:tx>
            <c:strRef>
              <c:f>Arkusz1!$M$30</c:f>
              <c:strCache>
                <c:ptCount val="1"/>
                <c:pt idx="0">
                  <c:v>Ks+Kz</c:v>
                </c:pt>
              </c:strCache>
            </c:strRef>
          </c:tx>
          <c:marker>
            <c:symbol val="none"/>
          </c:marker>
          <c:cat>
            <c:numRef>
              <c:f>Arkusz1!$I$31:$I$61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Arkusz1!$M$31:$M$61</c:f>
              <c:numCache>
                <c:formatCode>General</c:formatCode>
                <c:ptCount val="31"/>
                <c:pt idx="0">
                  <c:v>100</c:v>
                </c:pt>
                <c:pt idx="1">
                  <c:v>103</c:v>
                </c:pt>
                <c:pt idx="2">
                  <c:v>106</c:v>
                </c:pt>
                <c:pt idx="3">
                  <c:v>109</c:v>
                </c:pt>
                <c:pt idx="4">
                  <c:v>112</c:v>
                </c:pt>
                <c:pt idx="5">
                  <c:v>115</c:v>
                </c:pt>
                <c:pt idx="6">
                  <c:v>118</c:v>
                </c:pt>
                <c:pt idx="7">
                  <c:v>121</c:v>
                </c:pt>
                <c:pt idx="8">
                  <c:v>124</c:v>
                </c:pt>
                <c:pt idx="9">
                  <c:v>127</c:v>
                </c:pt>
                <c:pt idx="10">
                  <c:v>130</c:v>
                </c:pt>
                <c:pt idx="11">
                  <c:v>133</c:v>
                </c:pt>
                <c:pt idx="12">
                  <c:v>136</c:v>
                </c:pt>
                <c:pt idx="13">
                  <c:v>139</c:v>
                </c:pt>
                <c:pt idx="14">
                  <c:v>142</c:v>
                </c:pt>
                <c:pt idx="15">
                  <c:v>145</c:v>
                </c:pt>
                <c:pt idx="16">
                  <c:v>148</c:v>
                </c:pt>
                <c:pt idx="17">
                  <c:v>151</c:v>
                </c:pt>
                <c:pt idx="18">
                  <c:v>154</c:v>
                </c:pt>
                <c:pt idx="19">
                  <c:v>157</c:v>
                </c:pt>
                <c:pt idx="20">
                  <c:v>160</c:v>
                </c:pt>
                <c:pt idx="21">
                  <c:v>163</c:v>
                </c:pt>
                <c:pt idx="22">
                  <c:v>166</c:v>
                </c:pt>
                <c:pt idx="23">
                  <c:v>169</c:v>
                </c:pt>
                <c:pt idx="24">
                  <c:v>172</c:v>
                </c:pt>
                <c:pt idx="25">
                  <c:v>175</c:v>
                </c:pt>
                <c:pt idx="26">
                  <c:v>178</c:v>
                </c:pt>
                <c:pt idx="27">
                  <c:v>181</c:v>
                </c:pt>
                <c:pt idx="28">
                  <c:v>184</c:v>
                </c:pt>
                <c:pt idx="29">
                  <c:v>187</c:v>
                </c:pt>
                <c:pt idx="30">
                  <c:v>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18-4F13-AE8D-B622BED33C36}"/>
            </c:ext>
          </c:extLst>
        </c:ser>
        <c:ser>
          <c:idx val="5"/>
          <c:order val="2"/>
          <c:tx>
            <c:strRef>
              <c:f>Arkusz1!$N$30</c:f>
              <c:strCache>
                <c:ptCount val="1"/>
                <c:pt idx="0">
                  <c:v>Sprzedaż</c:v>
                </c:pt>
              </c:strCache>
            </c:strRef>
          </c:tx>
          <c:marker>
            <c:symbol val="none"/>
          </c:marker>
          <c:cat>
            <c:numRef>
              <c:f>Arkusz1!$I$31:$I$61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Arkusz1!$N$31:$N$61</c:f>
              <c:numCache>
                <c:formatCode>General</c:formatCode>
                <c:ptCount val="31"/>
                <c:pt idx="0">
                  <c:v>0</c:v>
                </c:pt>
                <c:pt idx="1">
                  <c:v>8</c:v>
                </c:pt>
                <c:pt idx="2">
                  <c:v>16</c:v>
                </c:pt>
                <c:pt idx="3">
                  <c:v>24</c:v>
                </c:pt>
                <c:pt idx="4">
                  <c:v>32</c:v>
                </c:pt>
                <c:pt idx="5">
                  <c:v>40</c:v>
                </c:pt>
                <c:pt idx="6">
                  <c:v>48</c:v>
                </c:pt>
                <c:pt idx="7">
                  <c:v>56</c:v>
                </c:pt>
                <c:pt idx="8">
                  <c:v>64</c:v>
                </c:pt>
                <c:pt idx="9">
                  <c:v>72</c:v>
                </c:pt>
                <c:pt idx="10">
                  <c:v>80</c:v>
                </c:pt>
                <c:pt idx="11">
                  <c:v>88</c:v>
                </c:pt>
                <c:pt idx="12">
                  <c:v>96</c:v>
                </c:pt>
                <c:pt idx="13">
                  <c:v>104</c:v>
                </c:pt>
                <c:pt idx="14">
                  <c:v>112</c:v>
                </c:pt>
                <c:pt idx="15">
                  <c:v>120</c:v>
                </c:pt>
                <c:pt idx="16">
                  <c:v>128</c:v>
                </c:pt>
                <c:pt idx="17">
                  <c:v>136</c:v>
                </c:pt>
                <c:pt idx="18">
                  <c:v>144</c:v>
                </c:pt>
                <c:pt idx="19">
                  <c:v>152</c:v>
                </c:pt>
                <c:pt idx="20">
                  <c:v>160</c:v>
                </c:pt>
                <c:pt idx="21">
                  <c:v>168</c:v>
                </c:pt>
                <c:pt idx="22">
                  <c:v>176</c:v>
                </c:pt>
                <c:pt idx="23">
                  <c:v>184</c:v>
                </c:pt>
                <c:pt idx="24">
                  <c:v>192</c:v>
                </c:pt>
                <c:pt idx="25">
                  <c:v>200</c:v>
                </c:pt>
                <c:pt idx="26">
                  <c:v>208</c:v>
                </c:pt>
                <c:pt idx="27">
                  <c:v>216</c:v>
                </c:pt>
                <c:pt idx="28">
                  <c:v>224</c:v>
                </c:pt>
                <c:pt idx="29">
                  <c:v>232</c:v>
                </c:pt>
                <c:pt idx="30">
                  <c:v>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18-4F13-AE8D-B622BED3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726208"/>
        <c:axId val="117777152"/>
      </c:lineChart>
      <c:scatterChart>
        <c:scatterStyle val="lineMarker"/>
        <c:varyColors val="0"/>
        <c:ser>
          <c:idx val="0"/>
          <c:order val="3"/>
          <c:tx>
            <c:v>BEP</c:v>
          </c:tx>
          <c:spPr>
            <a:ln w="28575">
              <a:solidFill>
                <a:srgbClr val="FF0000"/>
              </a:solidFill>
            </a:ln>
          </c:spPr>
          <c:marker>
            <c:symbol val="diamond"/>
            <c:size val="4"/>
            <c:spPr>
              <a:solidFill>
                <a:srgbClr val="FF0000"/>
              </a:solidFill>
            </c:spPr>
          </c:marker>
          <c:errBars>
            <c:errDir val="x"/>
            <c:errBarType val="both"/>
            <c:errValType val="percentage"/>
            <c:noEndCap val="0"/>
            <c:val val="0"/>
          </c:errBars>
          <c:errBars>
            <c:errDir val="y"/>
            <c:errBarType val="both"/>
            <c:errValType val="percentage"/>
            <c:noEndCap val="0"/>
            <c:val val="100"/>
            <c:spPr>
              <a:ln w="25400">
                <a:solidFill>
                  <a:srgbClr val="FF0000"/>
                </a:solidFill>
              </a:ln>
            </c:spPr>
          </c:errBars>
          <c:xVal>
            <c:numRef>
              <c:f>Arkusz1!$I$51</c:f>
              <c:numCache>
                <c:formatCode>General</c:formatCode>
                <c:ptCount val="1"/>
                <c:pt idx="0">
                  <c:v>20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320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5B18-4F13-AE8D-B622BED3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788672"/>
        <c:axId val="117778688"/>
      </c:scatterChart>
      <c:catAx>
        <c:axId val="11772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777152"/>
        <c:crosses val="autoZero"/>
        <c:auto val="1"/>
        <c:lblAlgn val="ctr"/>
        <c:lblOffset val="100"/>
        <c:noMultiLvlLbl val="0"/>
      </c:catAx>
      <c:valAx>
        <c:axId val="117777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726208"/>
        <c:crosses val="autoZero"/>
        <c:crossBetween val="midCat"/>
      </c:valAx>
      <c:valAx>
        <c:axId val="117778688"/>
        <c:scaling>
          <c:orientation val="minMax"/>
          <c:max val="600"/>
          <c:min val="0"/>
        </c:scaling>
        <c:delete val="0"/>
        <c:axPos val="r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pl-PL"/>
          </a:p>
        </c:txPr>
        <c:crossAx val="117788672"/>
        <c:crosses val="max"/>
        <c:crossBetween val="midCat"/>
      </c:valAx>
      <c:valAx>
        <c:axId val="117788672"/>
        <c:scaling>
          <c:orientation val="minMax"/>
          <c:max val="30"/>
          <c:min val="0"/>
        </c:scaling>
        <c:delete val="0"/>
        <c:axPos val="t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pl-PL"/>
          </a:p>
        </c:txPr>
        <c:crossAx val="117778688"/>
        <c:crosses val="max"/>
        <c:crossBetween val="midCat"/>
      </c:valAx>
      <c:spPr>
        <a:solidFill>
          <a:schemeClr val="bg2"/>
        </a:solidFill>
      </c:spPr>
    </c:plotArea>
    <c:plotVisOnly val="1"/>
    <c:dispBlanksAs val="gap"/>
    <c:showDLblsOverMax val="0"/>
  </c:chart>
  <c:spPr>
    <a:solidFill>
      <a:srgbClr val="EEECE1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pl-PL" dirty="0">
                <a:solidFill>
                  <a:schemeClr val="tx2"/>
                </a:solidFill>
              </a:rPr>
              <a:t>Wydatki</a:t>
            </a:r>
            <a:r>
              <a:rPr lang="pl-PL" baseline="0" dirty="0">
                <a:solidFill>
                  <a:schemeClr val="tx2"/>
                </a:solidFill>
              </a:rPr>
              <a:t> na ochronę zdrowia w USD per capita 2016r.</a:t>
            </a:r>
            <a:endParaRPr lang="pl-PL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8796041237031397"/>
          <c:y val="5.238387896436658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148691922188192"/>
          <c:y val="3.410912345634215E-2"/>
          <c:w val="0.88412089408294858"/>
          <c:h val="0.7464953977527002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'2016'!$C$3</c:f>
              <c:strCache>
                <c:ptCount val="1"/>
                <c:pt idx="0">
                  <c:v>Państwo</c:v>
                </c:pt>
              </c:strCache>
            </c:strRef>
          </c:tx>
          <c:invertIfNegative val="0"/>
          <c:dPt>
            <c:idx val="3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6547-49CC-8516-94BBB30B2A7C}"/>
              </c:ext>
            </c:extLst>
          </c:dPt>
          <c:cat>
            <c:strRef>
              <c:f>'2016'!$A$4:$A$39</c:f>
              <c:strCache>
                <c:ptCount val="36"/>
                <c:pt idx="0">
                  <c:v>United States</c:v>
                </c:pt>
                <c:pt idx="1">
                  <c:v>Switzerland</c:v>
                </c:pt>
                <c:pt idx="2">
                  <c:v>Luxembourg</c:v>
                </c:pt>
                <c:pt idx="3">
                  <c:v>Norway</c:v>
                </c:pt>
                <c:pt idx="4">
                  <c:v>Germany</c:v>
                </c:pt>
                <c:pt idx="5">
                  <c:v>Ireland</c:v>
                </c:pt>
                <c:pt idx="6">
                  <c:v>Sweden</c:v>
                </c:pt>
                <c:pt idx="7">
                  <c:v>Netherlands</c:v>
                </c:pt>
                <c:pt idx="8">
                  <c:v>Austria</c:v>
                </c:pt>
                <c:pt idx="9">
                  <c:v>Denmark</c:v>
                </c:pt>
                <c:pt idx="10">
                  <c:v>Belgium</c:v>
                </c:pt>
                <c:pt idx="11">
                  <c:v>Canada</c:v>
                </c:pt>
                <c:pt idx="12">
                  <c:v>Australia</c:v>
                </c:pt>
                <c:pt idx="13">
                  <c:v>France</c:v>
                </c:pt>
                <c:pt idx="14">
                  <c:v>Japan</c:v>
                </c:pt>
                <c:pt idx="15">
                  <c:v>Iceland</c:v>
                </c:pt>
                <c:pt idx="16">
                  <c:v>United Kingdom</c:v>
                </c:pt>
                <c:pt idx="17">
                  <c:v>Finland</c:v>
                </c:pt>
                <c:pt idx="18">
                  <c:v>New Zealand</c:v>
                </c:pt>
                <c:pt idx="19">
                  <c:v>Italy</c:v>
                </c:pt>
                <c:pt idx="20">
                  <c:v>Spain</c:v>
                </c:pt>
                <c:pt idx="21">
                  <c:v>Slovenia</c:v>
                </c:pt>
                <c:pt idx="22">
                  <c:v>Israel</c:v>
                </c:pt>
                <c:pt idx="23">
                  <c:v>Portugal</c:v>
                </c:pt>
                <c:pt idx="24">
                  <c:v>Korea</c:v>
                </c:pt>
                <c:pt idx="25">
                  <c:v>Czech Republic</c:v>
                </c:pt>
                <c:pt idx="26">
                  <c:v>Greece</c:v>
                </c:pt>
                <c:pt idx="27">
                  <c:v>Slovak Republic</c:v>
                </c:pt>
                <c:pt idx="28">
                  <c:v>Hungary</c:v>
                </c:pt>
                <c:pt idx="29">
                  <c:v>Estonia</c:v>
                </c:pt>
                <c:pt idx="30">
                  <c:v>Chile</c:v>
                </c:pt>
                <c:pt idx="31">
                  <c:v>Lithuania</c:v>
                </c:pt>
                <c:pt idx="32">
                  <c:v>Poland</c:v>
                </c:pt>
                <c:pt idx="33">
                  <c:v>Latvia</c:v>
                </c:pt>
                <c:pt idx="34">
                  <c:v>Turkey</c:v>
                </c:pt>
                <c:pt idx="35">
                  <c:v>Mexico</c:v>
                </c:pt>
              </c:strCache>
            </c:strRef>
          </c:cat>
          <c:val>
            <c:numRef>
              <c:f>'2016'!$C$4:$C$39</c:f>
              <c:numCache>
                <c:formatCode>#,##0.00</c:formatCode>
                <c:ptCount val="36"/>
                <c:pt idx="0">
                  <c:v>4860.1000000000004</c:v>
                </c:pt>
                <c:pt idx="1">
                  <c:v>5038.4000000000005</c:v>
                </c:pt>
                <c:pt idx="2">
                  <c:v>6193.5</c:v>
                </c:pt>
                <c:pt idx="3">
                  <c:v>5664.1</c:v>
                </c:pt>
                <c:pt idx="4">
                  <c:v>4694.8</c:v>
                </c:pt>
                <c:pt idx="5">
                  <c:v>3878.6</c:v>
                </c:pt>
                <c:pt idx="6">
                  <c:v>4603.3</c:v>
                </c:pt>
                <c:pt idx="7">
                  <c:v>4353.6000000000004</c:v>
                </c:pt>
                <c:pt idx="8">
                  <c:v>3957.4</c:v>
                </c:pt>
                <c:pt idx="9">
                  <c:v>4373.9000000000005</c:v>
                </c:pt>
                <c:pt idx="10">
                  <c:v>3740</c:v>
                </c:pt>
                <c:pt idx="11">
                  <c:v>3340.8</c:v>
                </c:pt>
                <c:pt idx="12">
                  <c:v>3189.9</c:v>
                </c:pt>
                <c:pt idx="13">
                  <c:v>3626.3</c:v>
                </c:pt>
                <c:pt idx="14">
                  <c:v>3801.1</c:v>
                </c:pt>
                <c:pt idx="15">
                  <c:v>3592.7</c:v>
                </c:pt>
                <c:pt idx="16">
                  <c:v>3320.1</c:v>
                </c:pt>
                <c:pt idx="17">
                  <c:v>3016.8</c:v>
                </c:pt>
                <c:pt idx="18">
                  <c:v>2879</c:v>
                </c:pt>
                <c:pt idx="19">
                  <c:v>2544.6999999999998</c:v>
                </c:pt>
                <c:pt idx="20">
                  <c:v>2293.1999999999998</c:v>
                </c:pt>
                <c:pt idx="21">
                  <c:v>2035.8</c:v>
                </c:pt>
                <c:pt idx="22">
                  <c:v>1702.2</c:v>
                </c:pt>
                <c:pt idx="23">
                  <c:v>1811.4</c:v>
                </c:pt>
                <c:pt idx="24">
                  <c:v>1538.1</c:v>
                </c:pt>
                <c:pt idx="25">
                  <c:v>2097</c:v>
                </c:pt>
                <c:pt idx="26">
                  <c:v>1295.9000000000001</c:v>
                </c:pt>
                <c:pt idx="27">
                  <c:v>1714.8</c:v>
                </c:pt>
                <c:pt idx="28">
                  <c:v>1434.3</c:v>
                </c:pt>
                <c:pt idx="29">
                  <c:v>1512.9</c:v>
                </c:pt>
                <c:pt idx="30">
                  <c:v>1200</c:v>
                </c:pt>
                <c:pt idx="31">
                  <c:v>1318.6</c:v>
                </c:pt>
                <c:pt idx="32">
                  <c:v>1239.9000000000001</c:v>
                </c:pt>
                <c:pt idx="33">
                  <c:v>827.6</c:v>
                </c:pt>
                <c:pt idx="34">
                  <c:v>863.4</c:v>
                </c:pt>
                <c:pt idx="35">
                  <c:v>558.1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47-49CC-8516-94BBB30B2A7C}"/>
            </c:ext>
          </c:extLst>
        </c:ser>
        <c:ser>
          <c:idx val="2"/>
          <c:order val="1"/>
          <c:tx>
            <c:strRef>
              <c:f>'2016'!$D$3</c:f>
              <c:strCache>
                <c:ptCount val="1"/>
                <c:pt idx="0">
                  <c:v>Obywatel</c:v>
                </c:pt>
              </c:strCache>
            </c:strRef>
          </c:tx>
          <c:invertIfNegative val="0"/>
          <c:dPt>
            <c:idx val="3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2-6547-49CC-8516-94BBB30B2A7C}"/>
              </c:ext>
            </c:extLst>
          </c:dPt>
          <c:cat>
            <c:strRef>
              <c:f>'2016'!$A$4:$A$39</c:f>
              <c:strCache>
                <c:ptCount val="36"/>
                <c:pt idx="0">
                  <c:v>United States</c:v>
                </c:pt>
                <c:pt idx="1">
                  <c:v>Switzerland</c:v>
                </c:pt>
                <c:pt idx="2">
                  <c:v>Luxembourg</c:v>
                </c:pt>
                <c:pt idx="3">
                  <c:v>Norway</c:v>
                </c:pt>
                <c:pt idx="4">
                  <c:v>Germany</c:v>
                </c:pt>
                <c:pt idx="5">
                  <c:v>Ireland</c:v>
                </c:pt>
                <c:pt idx="6">
                  <c:v>Sweden</c:v>
                </c:pt>
                <c:pt idx="7">
                  <c:v>Netherlands</c:v>
                </c:pt>
                <c:pt idx="8">
                  <c:v>Austria</c:v>
                </c:pt>
                <c:pt idx="9">
                  <c:v>Denmark</c:v>
                </c:pt>
                <c:pt idx="10">
                  <c:v>Belgium</c:v>
                </c:pt>
                <c:pt idx="11">
                  <c:v>Canada</c:v>
                </c:pt>
                <c:pt idx="12">
                  <c:v>Australia</c:v>
                </c:pt>
                <c:pt idx="13">
                  <c:v>France</c:v>
                </c:pt>
                <c:pt idx="14">
                  <c:v>Japan</c:v>
                </c:pt>
                <c:pt idx="15">
                  <c:v>Iceland</c:v>
                </c:pt>
                <c:pt idx="16">
                  <c:v>United Kingdom</c:v>
                </c:pt>
                <c:pt idx="17">
                  <c:v>Finland</c:v>
                </c:pt>
                <c:pt idx="18">
                  <c:v>New Zealand</c:v>
                </c:pt>
                <c:pt idx="19">
                  <c:v>Italy</c:v>
                </c:pt>
                <c:pt idx="20">
                  <c:v>Spain</c:v>
                </c:pt>
                <c:pt idx="21">
                  <c:v>Slovenia</c:v>
                </c:pt>
                <c:pt idx="22">
                  <c:v>Israel</c:v>
                </c:pt>
                <c:pt idx="23">
                  <c:v>Portugal</c:v>
                </c:pt>
                <c:pt idx="24">
                  <c:v>Korea</c:v>
                </c:pt>
                <c:pt idx="25">
                  <c:v>Czech Republic</c:v>
                </c:pt>
                <c:pt idx="26">
                  <c:v>Greece</c:v>
                </c:pt>
                <c:pt idx="27">
                  <c:v>Slovak Republic</c:v>
                </c:pt>
                <c:pt idx="28">
                  <c:v>Hungary</c:v>
                </c:pt>
                <c:pt idx="29">
                  <c:v>Estonia</c:v>
                </c:pt>
                <c:pt idx="30">
                  <c:v>Chile</c:v>
                </c:pt>
                <c:pt idx="31">
                  <c:v>Lithuania</c:v>
                </c:pt>
                <c:pt idx="32">
                  <c:v>Poland</c:v>
                </c:pt>
                <c:pt idx="33">
                  <c:v>Latvia</c:v>
                </c:pt>
                <c:pt idx="34">
                  <c:v>Turkey</c:v>
                </c:pt>
                <c:pt idx="35">
                  <c:v>Mexico</c:v>
                </c:pt>
              </c:strCache>
            </c:strRef>
          </c:cat>
          <c:val>
            <c:numRef>
              <c:f>'2016'!$D$4:$D$39</c:f>
              <c:numCache>
                <c:formatCode>#,##0.00</c:formatCode>
                <c:ptCount val="36"/>
                <c:pt idx="0">
                  <c:v>5032.1000000000004</c:v>
                </c:pt>
                <c:pt idx="1">
                  <c:v>2880.6</c:v>
                </c:pt>
                <c:pt idx="2">
                  <c:v>1269.3</c:v>
                </c:pt>
                <c:pt idx="3">
                  <c:v>983.3</c:v>
                </c:pt>
                <c:pt idx="4">
                  <c:v>855.9</c:v>
                </c:pt>
                <c:pt idx="5">
                  <c:v>1649.8</c:v>
                </c:pt>
                <c:pt idx="6">
                  <c:v>884.2</c:v>
                </c:pt>
                <c:pt idx="7">
                  <c:v>1031.8</c:v>
                </c:pt>
                <c:pt idx="8">
                  <c:v>1270</c:v>
                </c:pt>
                <c:pt idx="9">
                  <c:v>831.1</c:v>
                </c:pt>
                <c:pt idx="10">
                  <c:v>1099.8</c:v>
                </c:pt>
                <c:pt idx="11">
                  <c:v>1411.9</c:v>
                </c:pt>
                <c:pt idx="12">
                  <c:v>1518.2</c:v>
                </c:pt>
                <c:pt idx="13">
                  <c:v>974.1</c:v>
                </c:pt>
                <c:pt idx="14">
                  <c:v>718.2</c:v>
                </c:pt>
                <c:pt idx="15">
                  <c:v>783.6</c:v>
                </c:pt>
                <c:pt idx="16">
                  <c:v>872.3</c:v>
                </c:pt>
                <c:pt idx="17">
                  <c:v>1016.6</c:v>
                </c:pt>
                <c:pt idx="18">
                  <c:v>710.6</c:v>
                </c:pt>
                <c:pt idx="19">
                  <c:v>846.5</c:v>
                </c:pt>
                <c:pt idx="20">
                  <c:v>955.2</c:v>
                </c:pt>
                <c:pt idx="21">
                  <c:v>798.9</c:v>
                </c:pt>
                <c:pt idx="22">
                  <c:v>1120.2</c:v>
                </c:pt>
                <c:pt idx="23">
                  <c:v>923</c:v>
                </c:pt>
                <c:pt idx="24">
                  <c:v>1190.7</c:v>
                </c:pt>
                <c:pt idx="25">
                  <c:v>447.3</c:v>
                </c:pt>
                <c:pt idx="26">
                  <c:v>927.1</c:v>
                </c:pt>
                <c:pt idx="27">
                  <c:v>434.7</c:v>
                </c:pt>
                <c:pt idx="28">
                  <c:v>666.8</c:v>
                </c:pt>
                <c:pt idx="29">
                  <c:v>476</c:v>
                </c:pt>
                <c:pt idx="30">
                  <c:v>776.9</c:v>
                </c:pt>
                <c:pt idx="31">
                  <c:v>650.4</c:v>
                </c:pt>
                <c:pt idx="32">
                  <c:v>557.79999999999995</c:v>
                </c:pt>
                <c:pt idx="33">
                  <c:v>638.6</c:v>
                </c:pt>
                <c:pt idx="34">
                  <c:v>224.1</c:v>
                </c:pt>
                <c:pt idx="35">
                  <c:v>522.29999999999995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47-49CC-8516-94BBB30B2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649728"/>
        <c:axId val="134651264"/>
      </c:barChart>
      <c:catAx>
        <c:axId val="134649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34651264"/>
        <c:crosses val="autoZero"/>
        <c:auto val="1"/>
        <c:lblAlgn val="ctr"/>
        <c:lblOffset val="100"/>
        <c:noMultiLvlLbl val="0"/>
      </c:catAx>
      <c:valAx>
        <c:axId val="1346512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3464972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21110653999355761"/>
          <c:y val="0.14644266240913467"/>
          <c:w val="0.36034850325254558"/>
          <c:h val="0.11110853078849016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pl-PL" dirty="0">
                <a:solidFill>
                  <a:schemeClr val="tx2"/>
                </a:solidFill>
              </a:rPr>
              <a:t>Udział</a:t>
            </a:r>
            <a:r>
              <a:rPr lang="pl-PL" baseline="0" dirty="0">
                <a:solidFill>
                  <a:schemeClr val="tx2"/>
                </a:solidFill>
              </a:rPr>
              <a:t> wydatków osobistych w nakładach ogółem na ochronę zdrowia</a:t>
            </a:r>
            <a:endParaRPr lang="pl-PL" dirty="0">
              <a:solidFill>
                <a:schemeClr val="tx2"/>
              </a:solidFill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286351706036735"/>
          <c:y val="9.3846206560994544E-2"/>
          <c:w val="0.86670734908136449"/>
          <c:h val="0.54216484036101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'2016'!$B$42</c:f>
              <c:strCache>
                <c:ptCount val="1"/>
                <c:pt idx="0">
                  <c:v>% Obywatel</c:v>
                </c:pt>
              </c:strCache>
            </c:strRef>
          </c:tx>
          <c:invertIfNegative val="0"/>
          <c:dPt>
            <c:idx val="2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3FDE-4914-B5AA-E68BCA890A51}"/>
              </c:ext>
            </c:extLst>
          </c:dPt>
          <c:cat>
            <c:strRef>
              <c:f>'2016'!$A$43:$A$78</c:f>
              <c:strCache>
                <c:ptCount val="36"/>
                <c:pt idx="0">
                  <c:v>Norway</c:v>
                </c:pt>
                <c:pt idx="1">
                  <c:v>Germany</c:v>
                </c:pt>
                <c:pt idx="2">
                  <c:v>Japan</c:v>
                </c:pt>
                <c:pt idx="3">
                  <c:v>Denmark</c:v>
                </c:pt>
                <c:pt idx="4">
                  <c:v>Sweden</c:v>
                </c:pt>
                <c:pt idx="5">
                  <c:v>Luxembourg</c:v>
                </c:pt>
                <c:pt idx="6">
                  <c:v>Czech Republic</c:v>
                </c:pt>
                <c:pt idx="7">
                  <c:v>Iceland</c:v>
                </c:pt>
                <c:pt idx="8">
                  <c:v>Netherlands</c:v>
                </c:pt>
                <c:pt idx="9">
                  <c:v>New Zealand</c:v>
                </c:pt>
                <c:pt idx="10">
                  <c:v>Slovak Republic</c:v>
                </c:pt>
                <c:pt idx="11">
                  <c:v>Turkey</c:v>
                </c:pt>
                <c:pt idx="12">
                  <c:v>United Kingdom</c:v>
                </c:pt>
                <c:pt idx="13">
                  <c:v>France</c:v>
                </c:pt>
                <c:pt idx="14">
                  <c:v>Belgium</c:v>
                </c:pt>
                <c:pt idx="15">
                  <c:v>Estonia</c:v>
                </c:pt>
                <c:pt idx="16">
                  <c:v>Austria</c:v>
                </c:pt>
                <c:pt idx="17">
                  <c:v>Italy</c:v>
                </c:pt>
                <c:pt idx="18">
                  <c:v>Finland</c:v>
                </c:pt>
                <c:pt idx="19">
                  <c:v>Slovenia</c:v>
                </c:pt>
                <c:pt idx="20">
                  <c:v>Spain</c:v>
                </c:pt>
                <c:pt idx="21">
                  <c:v>Canada</c:v>
                </c:pt>
                <c:pt idx="22">
                  <c:v>Ireland</c:v>
                </c:pt>
                <c:pt idx="23">
                  <c:v>Poland</c:v>
                </c:pt>
                <c:pt idx="24">
                  <c:v>Hungary</c:v>
                </c:pt>
                <c:pt idx="25">
                  <c:v>Australia</c:v>
                </c:pt>
                <c:pt idx="26">
                  <c:v>Lithuania</c:v>
                </c:pt>
                <c:pt idx="27">
                  <c:v>Portugal</c:v>
                </c:pt>
                <c:pt idx="28">
                  <c:v>Switzerland</c:v>
                </c:pt>
                <c:pt idx="29">
                  <c:v>Chile</c:v>
                </c:pt>
                <c:pt idx="30">
                  <c:v>Israel</c:v>
                </c:pt>
                <c:pt idx="31">
                  <c:v>Greece</c:v>
                </c:pt>
                <c:pt idx="32">
                  <c:v>Latvia</c:v>
                </c:pt>
                <c:pt idx="33">
                  <c:v>Korea</c:v>
                </c:pt>
                <c:pt idx="34">
                  <c:v>Mexico</c:v>
                </c:pt>
                <c:pt idx="35">
                  <c:v>United States</c:v>
                </c:pt>
              </c:strCache>
            </c:strRef>
          </c:cat>
          <c:val>
            <c:numRef>
              <c:f>'2016'!$B$43:$B$78</c:f>
              <c:numCache>
                <c:formatCode>0.0%</c:formatCode>
                <c:ptCount val="36"/>
                <c:pt idx="0">
                  <c:v>0.14792249601347923</c:v>
                </c:pt>
                <c:pt idx="1">
                  <c:v>0.15419676797521034</c:v>
                </c:pt>
                <c:pt idx="2">
                  <c:v>0.15891841656893824</c:v>
                </c:pt>
                <c:pt idx="3">
                  <c:v>0.15967339097022126</c:v>
                </c:pt>
                <c:pt idx="4">
                  <c:v>0.16112984054669721</c:v>
                </c:pt>
                <c:pt idx="5">
                  <c:v>0.17008361472905612</c:v>
                </c:pt>
                <c:pt idx="6">
                  <c:v>0.17580474000707474</c:v>
                </c:pt>
                <c:pt idx="7">
                  <c:v>0.17905536640541117</c:v>
                </c:pt>
                <c:pt idx="8">
                  <c:v>0.1915920822965797</c:v>
                </c:pt>
                <c:pt idx="9">
                  <c:v>0.19796077557388014</c:v>
                </c:pt>
                <c:pt idx="10">
                  <c:v>0.2022330774598744</c:v>
                </c:pt>
                <c:pt idx="11">
                  <c:v>0.20606896551724174</c:v>
                </c:pt>
                <c:pt idx="12">
                  <c:v>0.20806697834176141</c:v>
                </c:pt>
                <c:pt idx="13">
                  <c:v>0.21174245717763723</c:v>
                </c:pt>
                <c:pt idx="14">
                  <c:v>0.22724079507417674</c:v>
                </c:pt>
                <c:pt idx="15">
                  <c:v>0.23932827190909547</c:v>
                </c:pt>
                <c:pt idx="16">
                  <c:v>0.2429506064200177</c:v>
                </c:pt>
                <c:pt idx="17">
                  <c:v>0.24961665487143242</c:v>
                </c:pt>
                <c:pt idx="18">
                  <c:v>0.25204542073684733</c:v>
                </c:pt>
                <c:pt idx="19">
                  <c:v>0.28182876494867309</c:v>
                </c:pt>
                <c:pt idx="20">
                  <c:v>0.29405245659401558</c:v>
                </c:pt>
                <c:pt idx="21">
                  <c:v>0.29707324257790307</c:v>
                </c:pt>
                <c:pt idx="22">
                  <c:v>0.29842269010925526</c:v>
                </c:pt>
                <c:pt idx="23">
                  <c:v>0.31028536463258632</c:v>
                </c:pt>
                <c:pt idx="24">
                  <c:v>0.31735757460377939</c:v>
                </c:pt>
                <c:pt idx="25">
                  <c:v>0.32246553811516332</c:v>
                </c:pt>
                <c:pt idx="26">
                  <c:v>0.33031995937023956</c:v>
                </c:pt>
                <c:pt idx="27">
                  <c:v>0.33755119953189044</c:v>
                </c:pt>
                <c:pt idx="28">
                  <c:v>0.36375805025887131</c:v>
                </c:pt>
                <c:pt idx="29">
                  <c:v>0.39298902321817042</c:v>
                </c:pt>
                <c:pt idx="30">
                  <c:v>0.39689625850340138</c:v>
                </c:pt>
                <c:pt idx="31">
                  <c:v>0.41704903283850653</c:v>
                </c:pt>
                <c:pt idx="32">
                  <c:v>0.43554767425999236</c:v>
                </c:pt>
                <c:pt idx="33">
                  <c:v>0.43634564643799478</c:v>
                </c:pt>
                <c:pt idx="34">
                  <c:v>0.48343206219918583</c:v>
                </c:pt>
                <c:pt idx="35">
                  <c:v>0.50869371828309295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E-4914-B5AA-E68BCA890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892992"/>
        <c:axId val="135894528"/>
      </c:barChart>
      <c:catAx>
        <c:axId val="13589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35894528"/>
        <c:crosses val="autoZero"/>
        <c:auto val="1"/>
        <c:lblAlgn val="ctr"/>
        <c:lblOffset val="100"/>
        <c:noMultiLvlLbl val="0"/>
      </c:catAx>
      <c:valAx>
        <c:axId val="13589452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35892992"/>
        <c:crossesAt val="1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</cdr:x>
      <cdr:y>0.48038</cdr:y>
    </cdr:from>
    <cdr:to>
      <cdr:x>0.37471</cdr:x>
      <cdr:y>0.53217</cdr:y>
    </cdr:to>
    <cdr:sp macro="" textlink="">
      <cdr:nvSpPr>
        <cdr:cNvPr id="3" name="pole tekstowe 2"/>
        <cdr:cNvSpPr txBox="1"/>
      </cdr:nvSpPr>
      <cdr:spPr>
        <a:xfrm xmlns:a="http://schemas.openxmlformats.org/drawingml/2006/main" rot="-600000">
          <a:off x="1275115" y="2921935"/>
          <a:ext cx="2212486" cy="315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200" b="1">
              <a:solidFill>
                <a:schemeClr val="accent1">
                  <a:lumMod val="75000"/>
                </a:schemeClr>
              </a:solidFill>
            </a:rPr>
            <a:t>Suma kosztów stałych i zmiennych</a:t>
          </a:r>
        </a:p>
      </cdr:txBody>
    </cdr:sp>
  </cdr:relSizeAnchor>
  <cdr:relSizeAnchor xmlns:cdr="http://schemas.openxmlformats.org/drawingml/2006/chartDrawing">
    <cdr:from>
      <cdr:x>0.10517</cdr:x>
      <cdr:y>0.6849</cdr:y>
    </cdr:from>
    <cdr:to>
      <cdr:x>0.34288</cdr:x>
      <cdr:y>0.73668</cdr:y>
    </cdr:to>
    <cdr:sp macro="" textlink="">
      <cdr:nvSpPr>
        <cdr:cNvPr id="4" name="pole tekstowe 1"/>
        <cdr:cNvSpPr txBox="1"/>
      </cdr:nvSpPr>
      <cdr:spPr>
        <a:xfrm xmlns:a="http://schemas.openxmlformats.org/drawingml/2006/main" rot="-1560000">
          <a:off x="978832" y="4165928"/>
          <a:ext cx="2212486" cy="314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>
              <a:solidFill>
                <a:schemeClr val="accent6">
                  <a:lumMod val="75000"/>
                </a:schemeClr>
              </a:solidFill>
            </a:rPr>
            <a:t>Wartość sprzedaży</a:t>
          </a:r>
        </a:p>
      </cdr:txBody>
    </cdr:sp>
  </cdr:relSizeAnchor>
  <cdr:relSizeAnchor xmlns:cdr="http://schemas.openxmlformats.org/drawingml/2006/chartDrawing">
    <cdr:from>
      <cdr:x>0.5697</cdr:x>
      <cdr:y>0.12084</cdr:y>
    </cdr:from>
    <cdr:to>
      <cdr:x>0.71878</cdr:x>
      <cdr:y>0.17879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5302500" y="735000"/>
          <a:ext cx="1387500" cy="352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0.60126</cdr:x>
      <cdr:y>0.91968</cdr:y>
    </cdr:from>
    <cdr:to>
      <cdr:x>0.70333</cdr:x>
      <cdr:y>0.96407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5596272" y="5593954"/>
          <a:ext cx="950000" cy="27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600" b="1">
              <a:solidFill>
                <a:srgbClr val="FF0000"/>
              </a:solidFill>
            </a:rPr>
            <a:t>BEP=20 </a:t>
          </a:r>
        </a:p>
      </cdr:txBody>
    </cdr:sp>
  </cdr:relSizeAnchor>
  <cdr:relSizeAnchor xmlns:cdr="http://schemas.openxmlformats.org/drawingml/2006/chartDrawing">
    <cdr:from>
      <cdr:x>0.36631</cdr:x>
      <cdr:y>0.5124</cdr:y>
    </cdr:from>
    <cdr:to>
      <cdr:x>0.48644</cdr:x>
      <cdr:y>0.56419</cdr:y>
    </cdr:to>
    <cdr:sp macro="" textlink="">
      <cdr:nvSpPr>
        <cdr:cNvPr id="9" name="pole tekstowe 1"/>
        <cdr:cNvSpPr txBox="1"/>
      </cdr:nvSpPr>
      <cdr:spPr>
        <a:xfrm xmlns:a="http://schemas.openxmlformats.org/drawingml/2006/main" rot="-1200000">
          <a:off x="3409394" y="3116660"/>
          <a:ext cx="1118110" cy="315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>
              <a:solidFill>
                <a:srgbClr val="FF0000"/>
              </a:solidFill>
            </a:rPr>
            <a:t>STRATA</a:t>
          </a:r>
        </a:p>
      </cdr:txBody>
    </cdr:sp>
  </cdr:relSizeAnchor>
  <cdr:relSizeAnchor xmlns:cdr="http://schemas.openxmlformats.org/drawingml/2006/chartDrawing">
    <cdr:from>
      <cdr:x>0.80289</cdr:x>
      <cdr:y>0.30245</cdr:y>
    </cdr:from>
    <cdr:to>
      <cdr:x>0.92302</cdr:x>
      <cdr:y>0.35424</cdr:y>
    </cdr:to>
    <cdr:sp macro="" textlink="">
      <cdr:nvSpPr>
        <cdr:cNvPr id="10" name="pole tekstowe 1"/>
        <cdr:cNvSpPr txBox="1"/>
      </cdr:nvSpPr>
      <cdr:spPr>
        <a:xfrm xmlns:a="http://schemas.openxmlformats.org/drawingml/2006/main" rot="-960000">
          <a:off x="7472927" y="1839673"/>
          <a:ext cx="1118110" cy="315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>
              <a:solidFill>
                <a:srgbClr val="00B050"/>
              </a:solidFill>
            </a:rPr>
            <a:t>ZYSK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0.0687</cdr:x>
      <cdr:y>0.90909</cdr:y>
    </cdr:from>
    <cdr:to>
      <cdr:x>0.47063</cdr:x>
      <cdr:y>0.9868</cdr:y>
    </cdr:to>
    <cdr:sp macro="" textlink="">
      <cdr:nvSpPr>
        <cdr:cNvPr id="2" name="pole tekstowe 7"/>
        <cdr:cNvSpPr txBox="1"/>
      </cdr:nvSpPr>
      <cdr:spPr>
        <a:xfrm xmlns:a="http://schemas.openxmlformats.org/drawingml/2006/main">
          <a:off x="648072" y="4320480"/>
          <a:ext cx="379142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l-PL"/>
          </a:defPPr>
          <a:lvl1pPr marL="0" algn="l" defTabSz="914342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171" algn="l" defTabSz="914342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342" algn="l" defTabSz="914342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513" algn="l" defTabSz="914342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684" algn="l" defTabSz="914342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5855" algn="l" defTabSz="914342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026" algn="l" defTabSz="914342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198" algn="l" defTabSz="914342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369" algn="l" defTabSz="914342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900" b="1" dirty="0" err="1">
              <a:latin typeface="Times New Roman" pitchFamily="18" charset="0"/>
              <a:cs typeface="Times New Roman" pitchFamily="18" charset="0"/>
            </a:rPr>
            <a:t>Źródło</a:t>
          </a:r>
          <a:r>
            <a:rPr lang="en-US" sz="900" b="1" dirty="0">
              <a:latin typeface="Times New Roman" pitchFamily="18" charset="0"/>
              <a:cs typeface="Times New Roman" pitchFamily="18" charset="0"/>
            </a:rPr>
            <a:t>: Health expenditure and financing: Health expenditure indicators</a:t>
          </a:r>
          <a:endParaRPr lang="pl-PL" sz="9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en-US" sz="900" dirty="0">
              <a:latin typeface="Times New Roman" pitchFamily="18" charset="0"/>
              <a:cs typeface="Times New Roman" pitchFamily="18" charset="0"/>
            </a:rPr>
            <a:t>https://data.oecd.org/healthres/health-spending.htm</a:t>
          </a:r>
          <a:endParaRPr lang="pl-PL" sz="9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F3DBD-3F15-425A-A7C5-3F263FF76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F0A105-98C6-4335-97AC-C806E9AE9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49E3CD-DAB4-4B93-86A8-E00C356B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1E39-B81D-4191-8B35-9D4FBC0D1E30}" type="datetimeFigureOut">
              <a:rPr lang="pl-PL" smtClean="0"/>
              <a:t>2022-04-20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08EF86-EF1C-49F9-819B-1149E47B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C818EF-33F6-41D1-8990-F6718FAA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EF3-65A2-444E-A2E5-32AFD27EB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59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366B21-1643-475B-A568-F4101187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805243A-9BE3-473E-818D-7F351923B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2D03DA-5B75-41FE-B7E2-52F26DFA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1E39-B81D-4191-8B35-9D4FBC0D1E30}" type="datetimeFigureOut">
              <a:rPr lang="pl-PL" smtClean="0"/>
              <a:t>2022-04-20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2BA48D-54D6-4C45-B1BC-E5692A45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316EF8-A956-468E-A121-98EA3891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EF3-65A2-444E-A2E5-32AFD27EB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21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00C7801-8FAD-498A-AA25-8078FF5F5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C16AF63-B1D3-461E-82D2-A9C392EB3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9851FC-D106-48DC-BE51-9FCA76C98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1E39-B81D-4191-8B35-9D4FBC0D1E30}" type="datetimeFigureOut">
              <a:rPr lang="pl-PL" smtClean="0"/>
              <a:t>2022-04-20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7F87F4-7613-4D01-87A8-A081C0AA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0520B1-2511-4140-A751-C0DB062C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EF3-65A2-444E-A2E5-32AFD27EB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32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OZ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05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OZ Duże pole txt"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2"/>
          </p:nvPr>
        </p:nvSpPr>
        <p:spPr>
          <a:xfrm>
            <a:off x="335360" y="260649"/>
            <a:ext cx="11609905" cy="626469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50588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64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C9D4CA-43F4-45F7-AAB3-478F66E2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394CC9-ED51-4756-9F76-39EA6D25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741067-3326-40B3-A6E0-527D1A3C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1E39-B81D-4191-8B35-9D4FBC0D1E30}" type="datetimeFigureOut">
              <a:rPr lang="pl-PL" smtClean="0"/>
              <a:t>2022-04-20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345E61-FEEA-4485-A130-720E0D45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553136-98BE-4187-B8E6-D15CB150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EF3-65A2-444E-A2E5-32AFD27EB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75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4B53CA-A1EB-4071-B828-352081A9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4B628B-77CC-4C3D-AFD6-7A265893C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BF658B-2B30-49D5-8973-DF7C6627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1E39-B81D-4191-8B35-9D4FBC0D1E30}" type="datetimeFigureOut">
              <a:rPr lang="pl-PL" smtClean="0"/>
              <a:t>2022-04-20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622585-A09F-455C-B60B-9E11C256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8FAA66-FF09-4505-ACD9-882C547D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EF3-65A2-444E-A2E5-32AFD27EB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90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9AA5AF-3890-429C-9F23-A21709A9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91068F-8C98-4D85-BB45-7F87DFEBB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F5AF08-B6B0-4983-B2A3-4F79F6E9C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35444EA-718D-43C7-8464-ECDD36DF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1E39-B81D-4191-8B35-9D4FBC0D1E30}" type="datetimeFigureOut">
              <a:rPr lang="pl-PL" smtClean="0"/>
              <a:t>2022-04-20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DD0B38-84A4-435F-965E-ED91864B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475266-AC7D-4EA5-9CA8-BAAF4651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EF3-65A2-444E-A2E5-32AFD27EB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38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852563-664B-43D8-A47C-9BE16C14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6FB816-862B-4C5A-B77E-3BA0A0F3F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D37E67-FB8E-414E-985B-F500CBD7D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21AF6A3-E741-4B1D-89C9-F7130ACB1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B485E7-2991-4CA2-92ED-5AAC268DD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63040B2-FE68-42A0-86DC-E6FC63ED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1E39-B81D-4191-8B35-9D4FBC0D1E30}" type="datetimeFigureOut">
              <a:rPr lang="pl-PL" smtClean="0"/>
              <a:t>2022-04-20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3E73262-7CF2-43F5-A082-A950D8E4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8277A86-5947-4EA2-91F3-BB0290DD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EF3-65A2-444E-A2E5-32AFD27EB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373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A0067B-B32A-492D-9243-22131737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1CB77D6-2C56-4BFA-BE17-34F8ED947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1E39-B81D-4191-8B35-9D4FBC0D1E30}" type="datetimeFigureOut">
              <a:rPr lang="pl-PL" smtClean="0"/>
              <a:t>2022-04-20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565BADB-5673-4633-B268-EB269AB0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E569FBB-32D9-4DAF-86C0-DEFA11E4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EF3-65A2-444E-A2E5-32AFD27EB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93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90A7534-023F-4C11-A59E-ED6D30F0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1E39-B81D-4191-8B35-9D4FBC0D1E30}" type="datetimeFigureOut">
              <a:rPr lang="pl-PL" smtClean="0"/>
              <a:t>2022-04-20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477AEB8-AE35-49CA-B103-F0C223B6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3C97D0-C018-4CCC-ADA9-E96D8C91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EF3-65A2-444E-A2E5-32AFD27EB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7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2B0F6-9CFC-46BF-A511-033C1024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D989DB-AC21-4563-8668-619DA802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996FEDB-3111-430F-B7E6-67B4967FD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1EB912-121B-4359-B76A-97F27C4D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1E39-B81D-4191-8B35-9D4FBC0D1E30}" type="datetimeFigureOut">
              <a:rPr lang="pl-PL" smtClean="0"/>
              <a:t>2022-04-20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387034E-FB21-41BF-AC61-3D1E2108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230F2D2-EDA6-4E79-AB88-2A9B47A3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EF3-65A2-444E-A2E5-32AFD27EB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53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744180-9C89-4FD2-9B74-775E7030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175EA15-CAB7-4518-8865-7B173E8D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A29EE63-F90A-4A9E-BF8A-57676416C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CAD9EA-496F-4DC4-8768-583B5EB2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1E39-B81D-4191-8B35-9D4FBC0D1E30}" type="datetimeFigureOut">
              <a:rPr lang="pl-PL" smtClean="0"/>
              <a:t>2022-04-20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49B0DA-F566-428A-8D6B-13147D84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FD5FCA-3DFD-403D-8DF2-2C0503EC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EF3-65A2-444E-A2E5-32AFD27EB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29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CD5C818-FDDE-47B4-A4F7-22F04C797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9D638D-F9D8-4FBB-8C1B-E305EB460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66FD8E-1819-4505-93AF-2E2B914EE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B1E39-B81D-4191-8B35-9D4FBC0D1E30}" type="datetimeFigureOut">
              <a:rPr lang="pl-PL" smtClean="0"/>
              <a:t>2022-04-20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FE55B1-ED6F-4D76-AE18-ECFBA93A1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87FA47-E380-4025-86E9-165087F61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45EF3-65A2-444E-A2E5-32AFD27EB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65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83352" y="3075057"/>
            <a:ext cx="431662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Tomasz Gałecki</a:t>
            </a:r>
            <a:endParaRPr lang="pl-PL" sz="2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977449" y="5137160"/>
            <a:ext cx="4953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16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sz="1600" dirty="0" err="1">
                <a:latin typeface="AR BERKLEY" pitchFamily="2" charset="0"/>
              </a:rPr>
              <a:t>www.tg.waw.pl</a:t>
            </a:r>
            <a:endParaRPr lang="pl-PL" sz="1600" dirty="0">
              <a:latin typeface="AR BERKLEY" pitchFamily="2" charset="0"/>
            </a:endParaRPr>
          </a:p>
          <a:p>
            <a:pPr algn="ctr"/>
            <a:r>
              <a:rPr lang="pl-PL" sz="1600" dirty="0">
                <a:latin typeface="AR BERKLEY" pitchFamily="2" charset="0"/>
              </a:rPr>
              <a:t> e-mail: </a:t>
            </a:r>
            <a:r>
              <a:rPr lang="pl-PL" sz="1600" dirty="0" err="1">
                <a:latin typeface="AR BERKLEY" pitchFamily="2" charset="0"/>
              </a:rPr>
              <a:t>tg@tg.waw.pl</a:t>
            </a:r>
            <a:endParaRPr lang="pl-PL" sz="1600" dirty="0">
              <a:latin typeface="AR BERKLEY" pitchFamily="2" charset="0"/>
            </a:endParaRPr>
          </a:p>
          <a:p>
            <a:pPr algn="ctr"/>
            <a:r>
              <a:rPr lang="pl-PL" sz="1600" dirty="0">
                <a:latin typeface="AR BERKLEY" pitchFamily="2" charset="0"/>
              </a:rPr>
              <a:t>kom. 601-815-804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36EDD1B-6E72-4290-885B-50858DB648AE}"/>
              </a:ext>
            </a:extLst>
          </p:cNvPr>
          <p:cNvSpPr/>
          <p:nvPr/>
        </p:nvSpPr>
        <p:spPr>
          <a:xfrm>
            <a:off x="1780549" y="4213830"/>
            <a:ext cx="9193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Główny Księgowy </a:t>
            </a:r>
          </a:p>
          <a:p>
            <a:r>
              <a:rPr lang="pl-PL" dirty="0"/>
              <a:t>w Narodowym Instytucie Onkologii im. Marii Skłodowskiej-Curie</a:t>
            </a:r>
          </a:p>
          <a:p>
            <a:r>
              <a:rPr lang="pl-PL" dirty="0"/>
              <a:t> Państwowym Instytucie Badawczym w Warszawie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6A52EA4-752C-4D11-A32F-EBD4E66CCA8A}"/>
              </a:ext>
            </a:extLst>
          </p:cNvPr>
          <p:cNvSpPr/>
          <p:nvPr/>
        </p:nvSpPr>
        <p:spPr>
          <a:xfrm>
            <a:off x="1393371" y="997565"/>
            <a:ext cx="7750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dobry Państwu.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E200D32-7FFD-4016-9F24-23C2A64171D0}"/>
              </a:ext>
            </a:extLst>
          </p:cNvPr>
          <p:cNvSpPr/>
          <p:nvPr/>
        </p:nvSpPr>
        <p:spPr>
          <a:xfrm>
            <a:off x="639022" y="1762095"/>
            <a:ext cx="1073331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dirty="0"/>
              <a:t>Zapraszam Państwa na krótką, wirtualną podróż po krainie kosztów.</a:t>
            </a:r>
          </a:p>
        </p:txBody>
      </p:sp>
    </p:spTree>
    <p:extLst>
      <p:ext uri="{BB962C8B-B14F-4D97-AF65-F5344CB8AC3E}">
        <p14:creationId xmlns:p14="http://schemas.microsoft.com/office/powerpoint/2010/main" val="411495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429244" y="2276872"/>
            <a:ext cx="533351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b="1" dirty="0"/>
              <a:t>BEP  = [suma kosztów stałych]  :  [marża jednostkowa]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16000" y="476672"/>
            <a:ext cx="57600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BEP</a:t>
            </a:r>
            <a:r>
              <a:rPr lang="pl-PL" sz="2400" dirty="0"/>
              <a:t> = Próg rentowności</a:t>
            </a:r>
          </a:p>
          <a:p>
            <a:r>
              <a:rPr lang="pl-PL" dirty="0"/>
              <a:t>Nazywany jest także:</a:t>
            </a:r>
          </a:p>
          <a:p>
            <a:pPr lvl="1">
              <a:buFont typeface="Arial" pitchFamily="34" charset="0"/>
              <a:buChar char="•"/>
            </a:pPr>
            <a:r>
              <a:rPr lang="pl-PL" dirty="0"/>
              <a:t> punktem wyrównania (ang. BEP – break </a:t>
            </a:r>
            <a:r>
              <a:rPr lang="pl-PL" dirty="0" err="1"/>
              <a:t>even</a:t>
            </a:r>
            <a:r>
              <a:rPr lang="pl-PL" dirty="0"/>
              <a:t> point), </a:t>
            </a:r>
          </a:p>
          <a:p>
            <a:pPr lvl="1">
              <a:buFont typeface="Arial" pitchFamily="34" charset="0"/>
              <a:buChar char="•"/>
            </a:pPr>
            <a:r>
              <a:rPr lang="pl-PL" dirty="0"/>
              <a:t> punktem równowagi,</a:t>
            </a:r>
          </a:p>
          <a:p>
            <a:pPr lvl="1">
              <a:buFont typeface="Arial" pitchFamily="34" charset="0"/>
              <a:buChar char="•"/>
            </a:pPr>
            <a:r>
              <a:rPr lang="pl-PL" dirty="0"/>
              <a:t> punktem przełamania.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243236" y="2924945"/>
            <a:ext cx="9705528" cy="31393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Rachunek progu rentowności </a:t>
            </a:r>
            <a:r>
              <a:rPr lang="pl-PL" dirty="0"/>
              <a:t>przeprowadza się na ogół w analizie prospektywnej, która ma odpowiedzieć na różne warianty następujących pytań:</a:t>
            </a:r>
          </a:p>
          <a:p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Jaka winna być minimalna wielkość sprzedaży, aby nie ponieść straty?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Jak zmienia się wynik finansowy (np. o ile %) wraz ze wzrostem wielkości sprzedaży o x%?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Jak zmienia się wynik finansowy (np. o ile %) wraz ze wzrostem ceny jednostkowej o x%?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O ile [% lub zł] należy zmniejszyć koszty stałe, aby prowadzona działalność nie przynosiła straty?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Co się stanie, gdy z asortymentu sprzedaży ubędzie produkt x?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Jakie skutki, dla wyniku prowadzonej działalności, da zamiana części kosztów stałych na koszty zmienne?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…itp.……..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971603" y="0"/>
            <a:ext cx="824879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000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</a:rPr>
              <a:t>Analiza progu rentowności – podstawowe narzędzie analityczne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84508" y="0"/>
            <a:ext cx="7622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Kilka fundamentalnych konstatacji: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703513" y="836712"/>
            <a:ext cx="820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000" b="1" dirty="0"/>
              <a:t>Nie ma jednej "jedynie słusznej" metodologii rachunku kosztów.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639616" y="1268761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/>
              <a:t>Przy wyborze metodologii należy uwzględnić m.in.: 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  cel (komu i czemu ma służyć kalkulacja) 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  dostępność danych do przetworzenia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/>
              <a:t>  czas niezbędny do ich pozyskania (</a:t>
            </a:r>
            <a:r>
              <a:rPr lang="pl-PL" sz="1600" i="1" u="sng" dirty="0"/>
              <a:t>kryterium często niedoceniane</a:t>
            </a:r>
            <a:r>
              <a:rPr lang="pl-PL" dirty="0"/>
              <a:t>!)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703513" y="2708920"/>
            <a:ext cx="8496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pl-PL" sz="2000" b="1" dirty="0"/>
              <a:t>Kluczowym problemem w rachunku kosztów jest identyfikacja zasobów (</a:t>
            </a:r>
            <a:r>
              <a:rPr lang="pl-PL" sz="2000" b="1" u="sng" dirty="0"/>
              <a:t>niezbędnych</a:t>
            </a:r>
            <a:r>
              <a:rPr lang="pl-PL" sz="2000" b="1" dirty="0"/>
              <a:t>, a nie tylko „zużytych”).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703512" y="378904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pl-PL" sz="2000" b="1" dirty="0"/>
              <a:t>Wycena zasobów jest zadaniem „ludzi liczb”. Ale lider [procesu, projektu, technologii] musi kontrolować racjonalność tej wyceny.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03512" y="486916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pl-PL" sz="2000" b="1" dirty="0"/>
              <a:t>Różna metodologia =&gt; różne wyniki i nie ma to nic wspólnego z brakiem profesjonalizmu,  kreatywną księgowością czy niechlujnością w pracy!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87488" y="620688"/>
            <a:ext cx="928903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Trafność decyzji zależy w bardzo dużym stopniu od poprawności i ilości informacji jaką dysponuje decydent. Aby dysponować bieżącą i możliwe pełną informacją podmioty gospodarcze tworzą </a:t>
            </a:r>
            <a:r>
              <a:rPr lang="pl-PL" b="1" u="sng" dirty="0"/>
              <a:t>system informacji zarządczej</a:t>
            </a:r>
            <a:r>
              <a:rPr lang="pl-PL" dirty="0"/>
              <a:t>, obejmujący:</a:t>
            </a:r>
          </a:p>
          <a:p>
            <a:pPr lvl="1">
              <a:lnSpc>
                <a:spcPct val="150000"/>
              </a:lnSpc>
            </a:pPr>
            <a:r>
              <a:rPr lang="pl-PL" dirty="0"/>
              <a:t>1. Identyfikowania zakresu informacji potrzebnej do bieżącego zarządzania organizacją</a:t>
            </a:r>
          </a:p>
          <a:p>
            <a:pPr lvl="1">
              <a:lnSpc>
                <a:spcPct val="150000"/>
              </a:lnSpc>
            </a:pPr>
            <a:r>
              <a:rPr lang="pl-PL" dirty="0"/>
              <a:t>2. Identyfikowanie źródeł danych i informacji</a:t>
            </a:r>
          </a:p>
          <a:p>
            <a:pPr lvl="1">
              <a:lnSpc>
                <a:spcPct val="150000"/>
              </a:lnSpc>
            </a:pPr>
            <a:r>
              <a:rPr lang="pl-PL" dirty="0"/>
              <a:t>3. Określenie metodologii przetwarzania danych i informacji oraz </a:t>
            </a:r>
          </a:p>
          <a:p>
            <a:pPr lvl="1">
              <a:lnSpc>
                <a:spcPct val="150000"/>
              </a:lnSpc>
            </a:pPr>
            <a:r>
              <a:rPr lang="pl-PL" dirty="0"/>
              <a:t>4. Tworzenie spójnego systemu przekazywania informacji do wszystkich szczebli zarządzania</a:t>
            </a:r>
          </a:p>
          <a:p>
            <a:endParaRPr lang="pl-PL" dirty="0"/>
          </a:p>
          <a:p>
            <a:pPr>
              <a:lnSpc>
                <a:spcPct val="150000"/>
              </a:lnSpc>
            </a:pPr>
            <a:r>
              <a:rPr lang="pl-PL" b="1" dirty="0"/>
              <a:t>Wybór metodologii powinien uwzględniać m.in.: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/>
              <a:t>  informacja winna być bieżąca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/>
              <a:t>  zasada istotności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/>
              <a:t>  zasada kontynuacji działania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863913" y="1"/>
            <a:ext cx="8464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Rachunek kosztów jest elementem systemu informacji zarządczej</a:t>
            </a:r>
            <a:endParaRPr lang="pl-PL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59496" y="620688"/>
            <a:ext cx="907300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Dla uniknięcia sytuacji wątpliwych, niejednoznacznych oraz dla wyeliminowania ewentualnych nadużyć obowiązkiem każdej jednostki jest opracowanie i ogłoszenie do publicznej wiadomości dokumentu o nazwie </a:t>
            </a:r>
            <a:r>
              <a:rPr lang="pl-PL" b="1" dirty="0"/>
              <a:t>"polityka rachunkowości"</a:t>
            </a:r>
            <a:r>
              <a:rPr lang="pl-PL" dirty="0"/>
              <a:t>. Dokument ten przede wszystkim reguluje zasady rachunku kosztów na szczeblu całej jednostki.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Dla celów informacji zarządczej winny być opracowane dokumenty uzupełniające (czasem są one objęte standardami ISO) precyzyjnie określające metodologię rachunku kosztów wyrobów, usług, procedur etc.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Jeśli nawet metodologia taka nie jest spisana w postaci formalnie obowiązującego dokumentu, to na pewno jest stosowana jakaś praktyka. Ważne, by z zasadami metodologii był zapoznany lider procesu [</a:t>
            </a:r>
            <a:r>
              <a:rPr lang="pl-PL" i="1" dirty="0"/>
              <a:t>czytaj kierownik CS</a:t>
            </a:r>
            <a:r>
              <a:rPr lang="pl-PL" dirty="0"/>
              <a:t>], by zasady te były przez niego akceptowane oraz by były stosowane w sposób powtarzalny </a:t>
            </a:r>
            <a:r>
              <a:rPr lang="pl-PL" b="1" u="sng" dirty="0"/>
              <a:t>(</a:t>
            </a:r>
            <a:r>
              <a:rPr lang="pl-PL" b="1" i="1" u="sng" dirty="0"/>
              <a:t>porównywalność wyników</a:t>
            </a:r>
            <a:r>
              <a:rPr lang="pl-PL" dirty="0"/>
              <a:t>).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863913" y="1"/>
            <a:ext cx="8464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Rachunek kosztów jest elementem systemu informacji zarządczej</a:t>
            </a:r>
            <a:endParaRPr lang="pl-PL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40051" y="1"/>
            <a:ext cx="811190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Ekonomika a Etyka. Dlaczego aby leczyć trzeba liczyć?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43472" y="404664"/>
            <a:ext cx="9505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Skala makro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sz="1600" dirty="0"/>
              <a:t>Nie istniej w świecie ani systemu opieki zdrowotnej ani kraj, w których wielkość środków możliwych do przeznaczenia na opiekę medyczną byłaby wystarczająca w stosunku do zgłaszanych potrzeb.</a:t>
            </a:r>
          </a:p>
        </p:txBody>
      </p:sp>
      <p:graphicFrame>
        <p:nvGraphicFramePr>
          <p:cNvPr id="7" name="Wykres 6"/>
          <p:cNvGraphicFramePr/>
          <p:nvPr/>
        </p:nvGraphicFramePr>
        <p:xfrm>
          <a:off x="1343473" y="1362075"/>
          <a:ext cx="9505055" cy="509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423593" y="6309320"/>
            <a:ext cx="379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Times New Roman" pitchFamily="18" charset="0"/>
                <a:cs typeface="Times New Roman" pitchFamily="18" charset="0"/>
              </a:rPr>
              <a:t>Źródło</a:t>
            </a:r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: Health expenditure and financing: Health expenditure indicators</a:t>
            </a:r>
            <a:endParaRPr lang="pl-PL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dirty="0">
                <a:latin typeface="Times New Roman" pitchFamily="18" charset="0"/>
                <a:cs typeface="Times New Roman" pitchFamily="18" charset="0"/>
              </a:rPr>
              <a:t>https://data.oecd.org/healthres/health-spending.htm</a:t>
            </a:r>
            <a:endParaRPr lang="pl-PL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9408369" y="4293097"/>
            <a:ext cx="821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>
                <a:latin typeface="Times New Roman" pitchFamily="18" charset="0"/>
                <a:cs typeface="Times New Roman" pitchFamily="18" charset="0"/>
              </a:rPr>
              <a:t>Polska</a:t>
            </a:r>
          </a:p>
          <a:p>
            <a:pPr algn="ctr"/>
            <a:r>
              <a:rPr lang="pl-PL" sz="1100" b="1" dirty="0">
                <a:latin typeface="Times New Roman" pitchFamily="18" charset="0"/>
                <a:cs typeface="Times New Roman" pitchFamily="18" charset="0"/>
              </a:rPr>
              <a:t>1.798 USD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40051" y="1"/>
            <a:ext cx="811190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Ekonomika a Etyka. Dlaczego aby leczyć trzeba liczyć?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43472" y="404664"/>
            <a:ext cx="9505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Skala makro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sz="1600" dirty="0"/>
              <a:t>Nie istniej w świecie ani systemu opieki zdrowotnej ani kraju, w którym wielkość środków możliwych do przeznaczenia na opiekę medyczną byłaby wystarczająca w stosunku do zgłaszanych potrzeb.</a:t>
            </a:r>
          </a:p>
        </p:txBody>
      </p:sp>
      <p:graphicFrame>
        <p:nvGraphicFramePr>
          <p:cNvPr id="8" name="Wykres 7"/>
          <p:cNvGraphicFramePr/>
          <p:nvPr/>
        </p:nvGraphicFramePr>
        <p:xfrm>
          <a:off x="1343472" y="1268760"/>
          <a:ext cx="94330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40051" y="1"/>
            <a:ext cx="811190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Ekonomika a Etyka. Dlaczego aby leczyć trzeba liczyć?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43472" y="404664"/>
            <a:ext cx="9505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Skala makro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sz="1600" dirty="0"/>
              <a:t>Nie istniej w świecie ani systemu opieki zdrowotnej ani kraju, w którym wielkość środków możliwych do przeznaczenia na opiekę medyczną byłaby wystarczająca w stosunku do zgłaszanych potrzeb.</a:t>
            </a:r>
          </a:p>
        </p:txBody>
      </p:sp>
      <p:pic>
        <p:nvPicPr>
          <p:cNvPr id="7" name="Obraz 6" descr="nakłady a życ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1464" y="1292606"/>
            <a:ext cx="9577064" cy="53047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40051" y="1"/>
            <a:ext cx="811190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Ekonomika a Etyka. Dlaczego aby leczyć trzeba liczyć?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43472" y="404664"/>
            <a:ext cx="9505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Skala makro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sz="1600" dirty="0"/>
              <a:t>Nie istniej w świecie ani systemu opieki zdrowotnej ani kraju, w którym wielkość środków możliwych do przeznaczenia na opiekę medyczną byłaby wystarczająca w stosunku do zgłaszanych potrzeb.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847528" y="386104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 każdym kraju (bez względu na to czy bogatym, czy biednym) </a:t>
            </a:r>
            <a:r>
              <a:rPr lang="pl-PL" b="1" u="sng" dirty="0">
                <a:solidFill>
                  <a:srgbClr val="FF0000"/>
                </a:solidFill>
              </a:rPr>
              <a:t>MUSI</a:t>
            </a:r>
            <a:r>
              <a:rPr lang="pl-PL" dirty="0"/>
              <a:t> być określony maksymalny poziom wydatków. Zalecenia WHO brzmią następująco: koszt kuracji przedłużającej życie o 1 rok w "dobrej jakości" (cokolwiek by to nie znaczyło) nie powinien przekraczać 3xPKB (Produkt Krajowy Brutto).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847528" y="198884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 prosty sposób przekłada się to na to, że istnieje zakres usług (procedur medycznych) niedostępnych w danym kraju (systemie ubezpieczeniowym) dla osób chorych. W różnych krajach (systemach) lista refundowanych procedur będzie bardzo zróżnicowana, ale zawsze jest ona skończona i ograniczona.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40051" y="1"/>
            <a:ext cx="811190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Ekonomika a Etyka. Dlaczego aby leczyć trzeba liczyć?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43472" y="404665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Skala makro</a:t>
            </a:r>
            <a:endParaRPr lang="pl-PL" dirty="0">
              <a:solidFill>
                <a:srgbClr val="FF0000"/>
              </a:solidFill>
            </a:endParaRPr>
          </a:p>
          <a:p>
            <a:pPr algn="ctr"/>
            <a:r>
              <a:rPr lang="pl-PL" b="1" dirty="0"/>
              <a:t>Obecnie w Polsce próg efektywności kosztowej wynosi </a:t>
            </a:r>
            <a:r>
              <a:rPr lang="pl-PL" b="1" dirty="0">
                <a:solidFill>
                  <a:srgbClr val="FF0000"/>
                </a:solidFill>
              </a:rPr>
              <a:t>130.002zł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/>
        </p:nvGraphicFramePr>
        <p:xfrm>
          <a:off x="1631504" y="1340768"/>
          <a:ext cx="892899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6857143" imgH="5144218" progId="AcroExch.Document.DC">
                  <p:embed/>
                </p:oleObj>
              </mc:Choice>
              <mc:Fallback>
                <p:oleObj name="Acrobat Document" r:id="rId3" imgW="6857143" imgH="5144218" progId="AcroExch.Document.DC">
                  <p:embed/>
                  <p:pic>
                    <p:nvPicPr>
                      <p:cNvPr id="5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1340768"/>
                        <a:ext cx="8928992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40051" y="1"/>
            <a:ext cx="811190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Ekonomika a Etyka. Dlaczego aby leczyć trzeba liczyć?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43472" y="404665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Skala makro</a:t>
            </a:r>
            <a:endParaRPr lang="pl-PL" dirty="0">
              <a:solidFill>
                <a:srgbClr val="FF0000"/>
              </a:solidFill>
            </a:endParaRPr>
          </a:p>
          <a:p>
            <a:pPr algn="ctr"/>
            <a:r>
              <a:rPr lang="pl-PL" b="1" dirty="0"/>
              <a:t>Obecnie w Polsce próg efektywności kosztowej wynosi </a:t>
            </a:r>
            <a:r>
              <a:rPr lang="pl-PL" b="1" dirty="0">
                <a:solidFill>
                  <a:srgbClr val="FF0000"/>
                </a:solidFill>
              </a:rPr>
              <a:t>215.000zł</a:t>
            </a: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1775520" y="1268413"/>
          <a:ext cx="864096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9139320" imgH="6858000" progId="AcroExch.Document.DC">
                  <p:embed/>
                </p:oleObj>
              </mc:Choice>
              <mc:Fallback>
                <p:oleObj name="Acrobat Document" r:id="rId3" imgW="9139320" imgH="6858000" progId="AcroExch.Document.DC">
                  <p:embed/>
                  <p:pic>
                    <p:nvPicPr>
                      <p:cNvPr id="6" name="Obi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1268413"/>
                        <a:ext cx="864096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D72182-02EE-4F6D-A499-CB3F8DE13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657"/>
            <a:ext cx="10515600" cy="61613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Tematem naszego spotkania jest rachunek kosztów.</a:t>
            </a:r>
          </a:p>
          <a:p>
            <a:pPr marL="0" indent="0" algn="just">
              <a:buNone/>
            </a:pPr>
            <a:r>
              <a:rPr lang="pl-PL" dirty="0"/>
              <a:t>Jednak pragnę podkreślić i wyraźnie zaznaczyć, iż NIE będziemy się zajmować ani teorią rachunku kosztów, ani przepisami regulującymi to zagadnienie ani też teorią rachunkowości czy prawa bilansowego. </a:t>
            </a:r>
          </a:p>
          <a:p>
            <a:pPr marL="0" indent="0" algn="just">
              <a:buNone/>
            </a:pPr>
            <a:r>
              <a:rPr lang="pl-PL" dirty="0"/>
              <a:t>W każdym podmiocie gospodarczym, a zakład opieki zdrowotnej jest nim bez wątpienia, występują dwie grupy pracowników. Pierwsza grupa to pracownicy odpowiedzialni za merytoryczną działalność podmiotu. To ci co szyją w szwalniach, montują samochody w fabryce, naprawiają telewizory w punkcie usługowym, czy dbają o ludzkie zdrowie i życie, jak to ma miejsce w podmiocie leczniczym. Drugą grupą pracowników to grupa „ludzi liczb”: od księgowania zdarzeń gospodarczych, tworzenia sprawozdań, rozliczania należności i zobowiązań, planowania, liczenia efektywności, kosztów, kalkulowanie cen, aż po dbanie o finanse całego podmiotu. </a:t>
            </a:r>
          </a:p>
        </p:txBody>
      </p:sp>
    </p:spTree>
    <p:extLst>
      <p:ext uri="{BB962C8B-B14F-4D97-AF65-F5344CB8AC3E}">
        <p14:creationId xmlns:p14="http://schemas.microsoft.com/office/powerpoint/2010/main" val="900236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40051" y="1"/>
            <a:ext cx="811190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Ekonomika a Etyka. Dlaczego aby leczyć trzeba liczyć?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43472" y="404665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Skala makro</a:t>
            </a:r>
            <a:endParaRPr lang="pl-PL" dirty="0">
              <a:solidFill>
                <a:srgbClr val="FF0000"/>
              </a:solidFill>
            </a:endParaRPr>
          </a:p>
          <a:p>
            <a:pPr algn="ctr"/>
            <a:r>
              <a:rPr lang="pl-PL" b="1" dirty="0"/>
              <a:t>Przykładowa Rekomendacja </a:t>
            </a:r>
            <a:r>
              <a:rPr lang="pl-PL" b="1" dirty="0" err="1"/>
              <a:t>AOTMiT</a:t>
            </a:r>
            <a:r>
              <a:rPr lang="pl-PL" b="1" dirty="0"/>
              <a:t> (lipiec 2017)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9" name="Obraz 8" descr="Opis AOTM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340768"/>
            <a:ext cx="9906000" cy="52532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40051" y="1"/>
            <a:ext cx="811190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Ekonomika a Etyka. Dlaczego aby leczyć trzeba liczyć?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43472" y="404665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Skala makro</a:t>
            </a:r>
            <a:endParaRPr lang="pl-PL" dirty="0">
              <a:solidFill>
                <a:srgbClr val="FF0000"/>
              </a:solidFill>
            </a:endParaRPr>
          </a:p>
          <a:p>
            <a:pPr algn="ctr"/>
            <a:r>
              <a:rPr lang="pl-PL" b="1" dirty="0"/>
              <a:t>Obecnie w Polsce próg efektywności kosztowej wynosi </a:t>
            </a:r>
            <a:r>
              <a:rPr lang="pl-PL" b="1" dirty="0">
                <a:solidFill>
                  <a:srgbClr val="FF0000"/>
                </a:solidFill>
              </a:rPr>
              <a:t>130.002zł</a:t>
            </a: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1487488" y="1052737"/>
          <a:ext cx="9289032" cy="5597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9139320" imgH="6858000" progId="AcroExch.Document.DC">
                  <p:embed/>
                </p:oleObj>
              </mc:Choice>
              <mc:Fallback>
                <p:oleObj name="Acrobat Document" r:id="rId3" imgW="9139320" imgH="6858000" progId="AcroExch.Document.DC">
                  <p:embed/>
                  <p:pic>
                    <p:nvPicPr>
                      <p:cNvPr id="6" name="Obi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1052737"/>
                        <a:ext cx="9289032" cy="5597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trzałka w lewo 4"/>
          <p:cNvSpPr/>
          <p:nvPr/>
        </p:nvSpPr>
        <p:spPr>
          <a:xfrm>
            <a:off x="9480376" y="5589240"/>
            <a:ext cx="864096" cy="21602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40051" y="1"/>
            <a:ext cx="811190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Ekonomika a Etyka. Dlaczego aby leczyć trzeba liczyć?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43472" y="548681"/>
            <a:ext cx="9505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Skala mikro</a:t>
            </a:r>
            <a:endParaRPr lang="pl-PL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pl-PL" b="1" dirty="0"/>
              <a:t>W tej skali problem ograniczonych środków widać jeszcze bardziej dobitnie (gdyż Państwu raczej ciężko zbankrutować - choć zdarzają się i takie przypadki), a problem dotyka konkretnego pacjenta, który może nie otrzymać leku lub kuracji, mimo że teoretycznie są dostępne, istnieją.</a:t>
            </a:r>
          </a:p>
          <a:p>
            <a:endParaRPr lang="pl-PL" dirty="0"/>
          </a:p>
          <a:p>
            <a:pPr>
              <a:lnSpc>
                <a:spcPct val="200000"/>
              </a:lnSpc>
            </a:pP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Czy można traktować ZOZ jak przedsiębiorstwo? </a:t>
            </a:r>
          </a:p>
          <a:p>
            <a:pPr algn="just">
              <a:lnSpc>
                <a:spcPct val="200000"/>
              </a:lnSpc>
            </a:pPr>
            <a:r>
              <a:rPr lang="pl-PL" dirty="0"/>
              <a:t>Nie tylko można, ale wręcz należy! Analogii jest wiele, wystarczy wymienić tylko najważniejsze:</a:t>
            </a:r>
          </a:p>
          <a:p>
            <a:pPr algn="just">
              <a:lnSpc>
                <a:spcPct val="200000"/>
              </a:lnSpc>
            </a:pPr>
            <a:r>
              <a:rPr lang="pl-PL" dirty="0"/>
              <a:t>Jest produkt (usługa), są zużywane zasoby, jest klient, rynek, konkurencja, jest organizacyjnie i prawnie wydzielona część majątku, czyli wszystkie główne atrybuty przedsiębiorstwa. I jest też   konieczność zbilansowania strumieni kosztów i przychodów, czyli </a:t>
            </a:r>
            <a:r>
              <a:rPr lang="pl-PL" b="1" u="sng" dirty="0"/>
              <a:t>konieczność zachowań racjonalnych i ekonomicznie uzasadnionych.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40051" y="1"/>
            <a:ext cx="811190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Ekonomika a Etyka. Dlaczego aby leczyć trzeba liczyć?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43472" y="476673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Skala </a:t>
            </a:r>
            <a:r>
              <a:rPr lang="pl-PL" b="1" dirty="0" err="1">
                <a:solidFill>
                  <a:srgbClr val="FF0000"/>
                </a:solidFill>
              </a:rPr>
              <a:t>SUB-Mikro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b="1" dirty="0" err="1">
                <a:solidFill>
                  <a:schemeClr val="accent3">
                    <a:lumMod val="50000"/>
                  </a:schemeClr>
                </a:solidFill>
              </a:rPr>
              <a:t>salus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3">
                    <a:lumMod val="50000"/>
                  </a:schemeClr>
                </a:solidFill>
              </a:rPr>
              <a:t>aegroti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 suprema </a:t>
            </a:r>
            <a:r>
              <a:rPr lang="pl-PL" b="1" dirty="0" err="1">
                <a:solidFill>
                  <a:schemeClr val="accent3">
                    <a:lumMod val="50000"/>
                  </a:schemeClr>
                </a:solidFill>
              </a:rPr>
              <a:t>lex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 – zdrowie chorego najwyższym prawem </a:t>
            </a:r>
            <a:r>
              <a:rPr lang="pl-PL" sz="1100" dirty="0"/>
              <a:t>Hipokrates ur. ok. 460 p.n.e. zm. ok. 370 p.n.e.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559496" y="1052737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Podstawowym, pierwszym i bezwzględnym zadaniem lekarza jest dbałość o zdrowie i życie pacjenta.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71464" y="1412777"/>
            <a:ext cx="964907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Kodeks Etyki Lekarskiej</a:t>
            </a:r>
          </a:p>
          <a:p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Art. 6 </a:t>
            </a:r>
            <a:r>
              <a:rPr lang="pl-PL" sz="1400" b="1" dirty="0"/>
              <a:t>Lekarz ma swobodę wyboru w zakresie metod postępowania, które uzna za najskuteczniejsze. Powinien jednak ograniczyć czynności medyczne do rzeczywiście potrzebnych choremu zgodnie z aktualnym stanem wiedzy.</a:t>
            </a:r>
            <a:endParaRPr lang="pl-PL" sz="1400" dirty="0"/>
          </a:p>
          <a:p>
            <a:r>
              <a:rPr lang="pl-PL" sz="1100" i="1" dirty="0"/>
              <a:t>Czynności medyczne zlecane ponad rzeczywiste potrzeby (np. nieuzasadnione badania diagnostyczne) są nie tylko szkodliwe finansowo, ale też niezgodne z KEL.</a:t>
            </a:r>
            <a:endParaRPr lang="pl-PL" sz="1100" dirty="0"/>
          </a:p>
          <a:p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Art. 11 </a:t>
            </a:r>
            <a:r>
              <a:rPr lang="pl-PL" sz="1400" b="1" dirty="0"/>
              <a:t>Lekarz winien zabiegać o wykonywanie swego zawodu w warunkach, które zapewniają odpowiednią jakość opieki nad pacjentem.</a:t>
            </a:r>
            <a:endParaRPr lang="pl-PL" sz="1400" dirty="0"/>
          </a:p>
          <a:p>
            <a:pPr algn="just"/>
            <a:r>
              <a:rPr lang="pl-PL" sz="1100" dirty="0"/>
              <a:t>W dzisiejszych czasach, o jakości procedur medycznych decyduje w coraz większym stopniu infrastruktura (aparatura wysokospecjalistyczna). A dokładniej rzecz ujmując: </a:t>
            </a:r>
            <a:r>
              <a:rPr lang="pl-PL" sz="1100" u="sng" dirty="0"/>
              <a:t>wiedza medyczna i infrastruktura</a:t>
            </a:r>
            <a:r>
              <a:rPr lang="pl-PL" sz="1100" dirty="0"/>
              <a:t>. Połączone i nierozerwalne. Każde, samodzielnie, bez wartości. "Zabieganie o odpowiednie warunki wykonywania zawodu" oznacza dbałość o infrastrukturę (zakup, serwis, naprawy). A to kosztuje. Sprawna, wysokospecjalistyczna infrastruktura, wymaga ponoszenia olbrzymich nakładów finansowych. Lekarz winien zabiegać o ty, by ograniczone zasoby finansowe były wykorzystywane jak najbardziej racjonalnie. </a:t>
            </a:r>
            <a:r>
              <a:rPr lang="pl-PL" sz="1100" i="1" u="sng" dirty="0"/>
              <a:t>Racjonalnie na poziomie ekonomii, wymagającej liczenia.</a:t>
            </a:r>
            <a:endParaRPr lang="pl-PL" sz="1100" dirty="0"/>
          </a:p>
          <a:p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Art. 22 </a:t>
            </a:r>
            <a:r>
              <a:rPr lang="pl-PL" sz="1400" b="1" dirty="0"/>
              <a:t>W przypadkach wymagających szczególnych form diagnostyki, terapii lub działań zapobiegawczych, które nie mogą być zastosowane równocześnie u wszystkich potrzebujących lekarz ustalający kolejność pacjentów powinien opierać się na kryteriach medycznych.</a:t>
            </a:r>
            <a:endParaRPr lang="pl-PL" sz="1400" dirty="0"/>
          </a:p>
          <a:p>
            <a:r>
              <a:rPr lang="pl-PL" sz="1100" dirty="0"/>
              <a:t>Próba poradzenia sobie ze sprzecznością pomiędzy powinnością lekarza a ograniczeniem zasobów. Racjonalne (a więc oszczędne) wykorzystanie ograniczonych zasobów jest etyczne.  </a:t>
            </a:r>
          </a:p>
          <a:p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Art. 57/2 </a:t>
            </a:r>
            <a:r>
              <a:rPr lang="pl-PL" sz="1400" b="1" dirty="0"/>
              <a:t>Wybierając formę diagnostyki lub terapii lekarz ma obowiązek kierować się przede wszystkim kryterium skuteczności i bezpieczeństwa chorego oraz nie narażać go na </a:t>
            </a:r>
            <a:r>
              <a:rPr lang="pl-PL" sz="1400" b="1" u="sng" dirty="0"/>
              <a:t>nieuzasadnione koszty</a:t>
            </a:r>
            <a:r>
              <a:rPr lang="pl-PL" sz="1400" b="1" dirty="0"/>
              <a:t>.</a:t>
            </a:r>
            <a:endParaRPr lang="pl-PL" sz="1400" dirty="0"/>
          </a:p>
          <a:p>
            <a:pPr algn="just"/>
            <a:r>
              <a:rPr lang="pl-PL" sz="1100" dirty="0"/>
              <a:t>Po pierwsze, aby świadomie podejmować decyzje o tym, czy diagnostyka lub terapia narażają pacjenta na nieuzasadnione koszty, czy też nie, trzeba znać poziom tych kosztów! A więc, zgodnie z zapisanym KEL, obowiązkiem lekarza jest posiadanie wiedzy o kosztach procedur medycznych. Po drugie, to pacjent, a właściwie wskazany przez niego płatnik, określają jakie procedury mogą być zrealizowane, a jakie nie (bo nie będą opłacone). Wiedza lekarska może sugerować jedno, prawa ekonomii mogą decydować o czymś innym. Coraz trudniejsze wybory etyczne przed lekarzem. I to właśnie lekarz, aby dokonać właściwych, optymalnych wyborów musi liczyć, aby leczyć!</a:t>
            </a:r>
          </a:p>
          <a:p>
            <a:pPr algn="just"/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Art. 66/4 </a:t>
            </a:r>
            <a:r>
              <a:rPr lang="pl-PL" sz="1400" b="1" dirty="0"/>
              <a:t>Lekarzowi nie wolno stosować metod nieuczciwej konkurencji, szczególnie w zakresie nierzetelnego informowania o swoich możliwościach działania</a:t>
            </a:r>
            <a:r>
              <a:rPr lang="pl-PL" sz="1400" b="1" u="sng" dirty="0"/>
              <a:t>, jak i kosztach leczenia</a:t>
            </a:r>
            <a:r>
              <a:rPr lang="pl-PL" sz="1400" b="1" dirty="0"/>
              <a:t>.</a:t>
            </a:r>
          </a:p>
          <a:p>
            <a:pPr algn="just"/>
            <a:r>
              <a:rPr lang="pl-PL" sz="1100" dirty="0"/>
              <a:t>Obowiązkiem lekarza jest znać koszty leczenia</a:t>
            </a:r>
            <a:endParaRPr lang="pl-PL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40051" y="1"/>
            <a:ext cx="811190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Ekonomika a Etyka. Dlaczego aby leczyć trzeba liczyć?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43472" y="548681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Zachowania (decyzje) racjonalne ekonomicznie są również etyczne!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559496" y="1340769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51484" y="1052737"/>
            <a:ext cx="9597516" cy="530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sz="16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Wiemy już, że koszt to wartość niezbędnych zasobów</a:t>
            </a:r>
            <a:endParaRPr lang="pl-PL" sz="1600" dirty="0">
              <a:latin typeface="Constantia" pitchFamily="18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sz="16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Wiemy kto i dlaczego powinien uczestniczyć w zdefiniowaniu tych zasobów</a:t>
            </a:r>
            <a:endParaRPr lang="pl-PL" sz="1600" dirty="0">
              <a:latin typeface="Constantia" pitchFamily="18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sz="16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Zapoznaliśmy się z podstawową klasyfikacją kosztów </a:t>
            </a:r>
            <a:r>
              <a:rPr lang="pl-PL" sz="14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(stałe-zmienne; pośrednie-bezpośrednie)</a:t>
            </a:r>
            <a:r>
              <a:rPr lang="pl-PL" sz="16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pl-PL" sz="1600" dirty="0">
              <a:latin typeface="Constantia" pitchFamily="18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sz="16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Znamy pojęcie marży oraz czym jest punkt równowagi </a:t>
            </a:r>
            <a:r>
              <a:rPr lang="pl-PL" sz="14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(próg rentowności, BEP)</a:t>
            </a:r>
            <a:r>
              <a:rPr lang="pl-PL" sz="16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pl-PL" sz="1600" dirty="0">
              <a:latin typeface="Constantia" pitchFamily="18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sz="16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Rozumiemy, że nie ma "jedynie słusznej" metody rachunku kosztów, a dobór metody winien być podporządkowany celowi </a:t>
            </a:r>
            <a:r>
              <a:rPr lang="pl-PL" sz="14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(do jakich decyzji potrzebna informacja).</a:t>
            </a:r>
            <a:endParaRPr lang="pl-PL" sz="1600" dirty="0">
              <a:latin typeface="Constantia" pitchFamily="18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sz="16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Różne metodologie </a:t>
            </a:r>
            <a:r>
              <a:rPr lang="pl-PL" sz="14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(różne założenia w nich zawarte) </a:t>
            </a:r>
            <a:r>
              <a:rPr lang="pl-PL" sz="16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prowadzą do różnych wyników, a błąd w doborze metody może prowadzić do błędnych decyzji.</a:t>
            </a:r>
            <a:endParaRPr lang="pl-PL" sz="1600" dirty="0">
              <a:latin typeface="Constantia" pitchFamily="18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sz="16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Wynik KALKULACJI kosztów zależy od wyceny zasobów.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500" dirty="0">
              <a:latin typeface="Constantia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Skąd brać informację o wartości zasobów? </a:t>
            </a:r>
            <a:endParaRPr lang="pl-PL" sz="2800" dirty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793123" y="0"/>
            <a:ext cx="860575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0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System Rachunkowości – podstawowe źródło informacji zarządczej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2783632" y="548681"/>
            <a:ext cx="6071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/>
              <a:t>Grupowanie zapisów księgowych w tzw. ZESPOŁY KONT</a:t>
            </a:r>
          </a:p>
          <a:p>
            <a:pPr algn="ctr"/>
            <a:r>
              <a:rPr lang="pl-PL" sz="1600" i="1" dirty="0"/>
              <a:t>(pierwsza cyfra trzycyfrowego numeru konta syntetycznego)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2999656" y="1268761"/>
            <a:ext cx="6552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Zespół 0 – Majątek trwały 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Zespół 1 – Środki pieniężne i rachunki bankowe 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Zespół 2 – Rozrachunki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Zespół 3 – Materiały i towary</a:t>
            </a:r>
          </a:p>
          <a:p>
            <a:pPr>
              <a:lnSpc>
                <a:spcPct val="150000"/>
              </a:lnSpc>
            </a:pPr>
            <a:r>
              <a:rPr lang="pl-PL" sz="2000" b="1" u="sng" dirty="0">
                <a:solidFill>
                  <a:schemeClr val="accent6">
                    <a:lumMod val="50000"/>
                  </a:schemeClr>
                </a:solidFill>
              </a:rPr>
              <a:t>Zespół 4 – Koszty według rodzajów</a:t>
            </a:r>
          </a:p>
          <a:p>
            <a:pPr>
              <a:lnSpc>
                <a:spcPct val="150000"/>
              </a:lnSpc>
            </a:pPr>
            <a:r>
              <a:rPr lang="pl-PL" sz="2000" b="1" u="sng" dirty="0">
                <a:solidFill>
                  <a:schemeClr val="accent6">
                    <a:lumMod val="50000"/>
                  </a:schemeClr>
                </a:solidFill>
              </a:rPr>
              <a:t>Zespół 5 – Koszty według typów działalności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Zespół 6 – Produkty i rozliczenia międzyokresowe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Zespół 7 – Przychody i koszty związane z ich osiągnięciem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Zespół 8 – Kapitały (fundusze) własne, fundusze specjalne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793123" y="0"/>
            <a:ext cx="860575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0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System Rachunkowości – podstawowe źródło informacji zarządczej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215681" y="908720"/>
            <a:ext cx="48131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u="sng" dirty="0">
                <a:solidFill>
                  <a:schemeClr val="accent6">
                    <a:lumMod val="50000"/>
                  </a:schemeClr>
                </a:solidFill>
              </a:rPr>
              <a:t>Zespół 4 – Koszty według rodzajów</a:t>
            </a:r>
          </a:p>
          <a:p>
            <a:pPr>
              <a:lnSpc>
                <a:spcPct val="150000"/>
              </a:lnSpc>
            </a:pPr>
            <a:r>
              <a:rPr lang="pl-PL" dirty="0"/>
              <a:t>401 – zużycie materiałów i energii</a:t>
            </a:r>
          </a:p>
          <a:p>
            <a:pPr>
              <a:lnSpc>
                <a:spcPct val="150000"/>
              </a:lnSpc>
            </a:pPr>
            <a:r>
              <a:rPr lang="pl-PL" dirty="0"/>
              <a:t>402 – usługi obce</a:t>
            </a:r>
          </a:p>
          <a:p>
            <a:pPr>
              <a:lnSpc>
                <a:spcPct val="150000"/>
              </a:lnSpc>
            </a:pPr>
            <a:r>
              <a:rPr lang="pl-PL" dirty="0"/>
              <a:t>403 – podatki i opłaty</a:t>
            </a:r>
          </a:p>
          <a:p>
            <a:pPr>
              <a:lnSpc>
                <a:spcPct val="150000"/>
              </a:lnSpc>
            </a:pPr>
            <a:r>
              <a:rPr lang="pl-PL" dirty="0"/>
              <a:t>404 – wynagrodzenia</a:t>
            </a:r>
          </a:p>
          <a:p>
            <a:pPr>
              <a:lnSpc>
                <a:spcPct val="150000"/>
              </a:lnSpc>
            </a:pPr>
            <a:r>
              <a:rPr lang="pl-PL" dirty="0"/>
              <a:t>405 – ubezpieczenia społeczne i inne świadczenia</a:t>
            </a:r>
          </a:p>
          <a:p>
            <a:pPr>
              <a:lnSpc>
                <a:spcPct val="150000"/>
              </a:lnSpc>
            </a:pPr>
            <a:r>
              <a:rPr lang="pl-PL" dirty="0"/>
              <a:t>408 – amortyzacja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215680" y="4149081"/>
            <a:ext cx="438786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u="sng" dirty="0">
                <a:solidFill>
                  <a:schemeClr val="accent6">
                    <a:lumMod val="50000"/>
                  </a:schemeClr>
                </a:solidFill>
              </a:rPr>
              <a:t>Zespół 5 – Koszty według typów działalności</a:t>
            </a:r>
          </a:p>
          <a:p>
            <a:pPr>
              <a:lnSpc>
                <a:spcPct val="150000"/>
              </a:lnSpc>
            </a:pPr>
            <a:r>
              <a:rPr lang="pl-PL" dirty="0"/>
              <a:t>500 – Koszty działalności podstawowej</a:t>
            </a:r>
          </a:p>
          <a:p>
            <a:pPr>
              <a:lnSpc>
                <a:spcPct val="150000"/>
              </a:lnSpc>
            </a:pPr>
            <a:r>
              <a:rPr lang="pl-PL" dirty="0"/>
              <a:t>530 – Koszty działalności pomocniczej</a:t>
            </a:r>
          </a:p>
          <a:p>
            <a:pPr>
              <a:lnSpc>
                <a:spcPct val="150000"/>
              </a:lnSpc>
            </a:pPr>
            <a:r>
              <a:rPr lang="pl-PL" dirty="0"/>
              <a:t>550 – Koszty zarządu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484325" y="6021288"/>
            <a:ext cx="5223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/>
              <a:t>W zależności od specyfiki jednostki konta są rozbudowywane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793123" y="0"/>
            <a:ext cx="860575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0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System Rachunkowości – podstawowe źródło informacji zarządczej</a:t>
            </a:r>
          </a:p>
        </p:txBody>
      </p:sp>
      <p:pic>
        <p:nvPicPr>
          <p:cNvPr id="10" name="Obraz 9" descr="z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7252" y="404665"/>
            <a:ext cx="9417496" cy="59428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7176120" y="1772817"/>
            <a:ext cx="3744416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l-PL" sz="1400" b="1" dirty="0"/>
              <a:t>Dla przykładu w NIO od 2021 system obejmuje</a:t>
            </a:r>
            <a:r>
              <a:rPr lang="pl-PL" sz="1400" dirty="0"/>
              <a:t>:</a:t>
            </a:r>
          </a:p>
          <a:p>
            <a:r>
              <a:rPr lang="pl-PL" sz="1400" dirty="0"/>
              <a:t>Konta zespołu 4 – 3750</a:t>
            </a:r>
          </a:p>
          <a:p>
            <a:r>
              <a:rPr lang="pl-PL" sz="1400" dirty="0"/>
              <a:t>Konta zespołu 5 – 495</a:t>
            </a:r>
          </a:p>
          <a:p>
            <a:r>
              <a:rPr lang="pl-PL" sz="1400" dirty="0"/>
              <a:t>Dodatkowo – 20 rodzajów działalności</a:t>
            </a:r>
          </a:p>
          <a:p>
            <a:r>
              <a:rPr lang="pl-PL" sz="1400" b="1" dirty="0">
                <a:solidFill>
                  <a:schemeClr val="accent3">
                    <a:lumMod val="50000"/>
                  </a:schemeClr>
                </a:solidFill>
              </a:rPr>
              <a:t>Razem:</a:t>
            </a:r>
            <a:r>
              <a:rPr lang="pl-PL" sz="1400" b="1" dirty="0">
                <a:solidFill>
                  <a:srgbClr val="FF0000"/>
                </a:solidFill>
              </a:rPr>
              <a:t> 37,125 </a:t>
            </a:r>
            <a:r>
              <a:rPr lang="pl-PL" sz="1400" b="1" dirty="0">
                <a:solidFill>
                  <a:schemeClr val="accent3">
                    <a:lumMod val="50000"/>
                  </a:schemeClr>
                </a:solidFill>
              </a:rPr>
              <a:t>mln miejsca alokacji kosztów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575721" y="3933056"/>
            <a:ext cx="4544257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KLUCZOWE JEST OPISANIE DOKUMENTU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87488" y="980729"/>
            <a:ext cx="9217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Komórka usługowa, której poprawne działanie zapewnia funkcjonowanie bloku operacyjnego i gabinetów zabiegowych. </a:t>
            </a:r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Powinna być wyodrębniona ewidencyjnie </a:t>
            </a:r>
            <a:r>
              <a:rPr lang="pl-PL" b="1" dirty="0"/>
              <a:t>[zespół 5]</a:t>
            </a:r>
            <a:r>
              <a:rPr lang="pl-PL" dirty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Koszty CS powinny być analizowane w pierwszej kolejności po to, by oceniać czy w kolejnych okresach różnią, jeśli tak to w jakich pozycjach kosztów </a:t>
            </a:r>
            <a:r>
              <a:rPr lang="pl-PL" b="1" dirty="0"/>
              <a:t>[zespół 4]</a:t>
            </a:r>
            <a:r>
              <a:rPr lang="pl-PL" dirty="0"/>
              <a:t> i co można zrobić, by koszty te obniżać.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567609" y="3573016"/>
            <a:ext cx="698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Niegospodarność jest nieetyczna! (i oczywiści szkodliwa ekonomicznie).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87488" y="4293097"/>
            <a:ext cx="936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l-PL" b="1" dirty="0"/>
              <a:t>Jako komórka usługowa powinna swoje koszty przekazywać tym komórkom organizacyjnym, które korzystają z tych usług.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578227" y="0"/>
            <a:ext cx="5035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Rachunek kosztów w Centralnej Sterylizatorni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143672" y="5085184"/>
            <a:ext cx="5112568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Klinika (oddział)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719736" y="5229200"/>
            <a:ext cx="5112568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Klinika (oddział)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4367808" y="5373216"/>
            <a:ext cx="5112568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Klinika (oddział)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5303912" y="5517232"/>
            <a:ext cx="5112568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Klinika (oddział) chirurgii</a:t>
            </a:r>
          </a:p>
        </p:txBody>
      </p:sp>
      <p:sp>
        <p:nvSpPr>
          <p:cNvPr id="23" name="Strzałka w dół 22"/>
          <p:cNvSpPr/>
          <p:nvPr/>
        </p:nvSpPr>
        <p:spPr>
          <a:xfrm>
            <a:off x="3575720" y="4437112"/>
            <a:ext cx="252000" cy="7200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dół 23"/>
          <p:cNvSpPr/>
          <p:nvPr/>
        </p:nvSpPr>
        <p:spPr>
          <a:xfrm>
            <a:off x="3863752" y="4437112"/>
            <a:ext cx="360040" cy="86409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dół 24"/>
          <p:cNvSpPr/>
          <p:nvPr/>
        </p:nvSpPr>
        <p:spPr>
          <a:xfrm>
            <a:off x="4367808" y="4437112"/>
            <a:ext cx="450000" cy="100811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dół 25"/>
          <p:cNvSpPr/>
          <p:nvPr/>
        </p:nvSpPr>
        <p:spPr>
          <a:xfrm rot="-1680000">
            <a:off x="5102486" y="4289530"/>
            <a:ext cx="540000" cy="1368539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z="25400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 w dół 26"/>
          <p:cNvSpPr/>
          <p:nvPr/>
        </p:nvSpPr>
        <p:spPr>
          <a:xfrm>
            <a:off x="6096000" y="3356992"/>
            <a:ext cx="432048" cy="194421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 w dół 27"/>
          <p:cNvSpPr/>
          <p:nvPr/>
        </p:nvSpPr>
        <p:spPr>
          <a:xfrm>
            <a:off x="7896200" y="3356992"/>
            <a:ext cx="360040" cy="20882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 w dół 28"/>
          <p:cNvSpPr/>
          <p:nvPr/>
        </p:nvSpPr>
        <p:spPr>
          <a:xfrm>
            <a:off x="9480376" y="3356992"/>
            <a:ext cx="360040" cy="22322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9120336" y="2708920"/>
            <a:ext cx="1080000" cy="72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Gabinet zabiegowy</a:t>
            </a:r>
          </a:p>
          <a:p>
            <a:pPr algn="ctr"/>
            <a:r>
              <a:rPr lang="pl-PL" sz="1400" b="1" dirty="0"/>
              <a:t>C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7536160" y="2708920"/>
            <a:ext cx="1080000" cy="72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Gabinet zabiegowy</a:t>
            </a:r>
          </a:p>
          <a:p>
            <a:pPr algn="ctr"/>
            <a:r>
              <a:rPr lang="pl-PL" sz="1400" b="1" dirty="0"/>
              <a:t>B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807968" y="2708920"/>
            <a:ext cx="1080000" cy="72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Gabinet zabiegowy</a:t>
            </a:r>
          </a:p>
          <a:p>
            <a:pPr algn="ctr"/>
            <a:r>
              <a:rPr lang="pl-PL" sz="1400" b="1" dirty="0"/>
              <a:t>A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503712" y="2708920"/>
            <a:ext cx="1800000" cy="180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Blok Operacyjny</a:t>
            </a:r>
          </a:p>
        </p:txBody>
      </p:sp>
      <p:sp>
        <p:nvSpPr>
          <p:cNvPr id="8" name="Strzałka w dół 7"/>
          <p:cNvSpPr/>
          <p:nvPr/>
        </p:nvSpPr>
        <p:spPr>
          <a:xfrm>
            <a:off x="3791744" y="1340768"/>
            <a:ext cx="1152128" cy="165618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6168008" y="1340768"/>
            <a:ext cx="360000" cy="151216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8040216" y="1268760"/>
            <a:ext cx="180000" cy="151216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9624392" y="1268760"/>
            <a:ext cx="144000" cy="151216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3215680" y="836712"/>
            <a:ext cx="720080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Koszty Centralnej Sterylizatorni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1343472" y="908720"/>
            <a:ext cx="720080" cy="35283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Centra kosztów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1343472" y="4869160"/>
            <a:ext cx="720000" cy="16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Centra zysków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3578227" y="0"/>
            <a:ext cx="5035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Rachunek kosztów w Centralnej Sterylizatorni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8" grpId="0" animBg="1"/>
      <p:bldP spid="9" grpId="0" animBg="1"/>
      <p:bldP spid="10" grpId="0" animBg="1"/>
      <p:bldP spid="11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D72182-02EE-4F6D-A499-CB3F8DE13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3839"/>
            <a:ext cx="10515600" cy="48503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Aby dobrze zarządzać jakakolwiek działalnością konieczna jest właściwa i jednoznaczna komunikacja pomiędzy „ludźmi liczb” a pracownikami wykonującymi merytoryczne zadania podmiotu. Często, niestety, brak jest tej właściwej komunikacji.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b="1" u="sng" dirty="0">
                <a:solidFill>
                  <a:schemeClr val="accent1"/>
                </a:solidFill>
              </a:rPr>
              <a:t>Dlatego moim podstawowym celem spotkania z Państwem jest przekazanie niezbędnej informacji koniecznej do poprawnej komunikacji Państwa z „ludźmi liczb”</a:t>
            </a:r>
          </a:p>
        </p:txBody>
      </p:sp>
    </p:spTree>
    <p:extLst>
      <p:ext uri="{BB962C8B-B14F-4D97-AF65-F5344CB8AC3E}">
        <p14:creationId xmlns:p14="http://schemas.microsoft.com/office/powerpoint/2010/main" val="4236710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87488" y="980728"/>
            <a:ext cx="921702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b="1" dirty="0"/>
              <a:t>Wybór sposobu przeniesienia kosztów CS zależy od kilku czynników, do głównych należą:</a:t>
            </a:r>
          </a:p>
          <a:p>
            <a:pPr>
              <a:lnSpc>
                <a:spcPct val="200000"/>
              </a:lnSpc>
            </a:pPr>
            <a:endParaRPr lang="pl-PL" dirty="0"/>
          </a:p>
          <a:p>
            <a:pPr marL="342900" indent="-342900">
              <a:spcAft>
                <a:spcPts val="3000"/>
              </a:spcAft>
              <a:buFont typeface="+mj-lt"/>
              <a:buAutoNum type="arabicPeriod"/>
            </a:pPr>
            <a:r>
              <a:rPr lang="pl-PL" dirty="0"/>
              <a:t>Czy koszty CS są istotne w stosunku do kosztów np. bloku operacyjnego?</a:t>
            </a:r>
          </a:p>
          <a:p>
            <a:pPr marL="342900" indent="-342900">
              <a:spcAft>
                <a:spcPts val="3000"/>
              </a:spcAft>
              <a:buFont typeface="+mj-lt"/>
              <a:buAutoNum type="arabicPeriod"/>
            </a:pPr>
            <a:r>
              <a:rPr lang="pl-PL" dirty="0"/>
              <a:t>Czy świadczymy usługi dla podmiotów zewnętrznych i jaka jest skala tej działalności?</a:t>
            </a:r>
          </a:p>
          <a:p>
            <a:pPr marL="342900" indent="-342900">
              <a:spcAft>
                <a:spcPts val="3000"/>
              </a:spcAft>
              <a:buFont typeface="+mj-lt"/>
              <a:buAutoNum type="arabicPeriod"/>
            </a:pPr>
            <a:r>
              <a:rPr lang="pl-PL" dirty="0"/>
              <a:t>Jak cała jednostka jest „oprzyrządowana” w funkcjonalny system informatyczny?</a:t>
            </a:r>
          </a:p>
          <a:p>
            <a:pPr marL="342900" indent="-342900">
              <a:spcAft>
                <a:spcPts val="3000"/>
              </a:spcAft>
              <a:buFont typeface="+mj-lt"/>
              <a:buAutoNum type="arabicPeriod"/>
            </a:pPr>
            <a:r>
              <a:rPr lang="pl-PL" dirty="0"/>
              <a:t>Jakiego rodzaju i jakiej dokładności informacja zarządcza oczekiwana jest przez decydentów?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874764" y="4790846"/>
            <a:ext cx="80429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Ustalenia kolegialne 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</a:rPr>
              <a:t>oraz 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</a:rPr>
              <a:t>od 1 stycznia 2021r. </a:t>
            </a:r>
          </a:p>
          <a:p>
            <a:pPr algn="ctr"/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również przestrzeganie standardu rachunku kosztów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578227" y="0"/>
            <a:ext cx="5035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Rachunek kosztów w Centralnej Sterylizatorni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EB34137-669C-4985-87F3-EA812C4FA32C}"/>
              </a:ext>
            </a:extLst>
          </p:cNvPr>
          <p:cNvSpPr txBox="1"/>
          <p:nvPr/>
        </p:nvSpPr>
        <p:spPr>
          <a:xfrm>
            <a:off x="1087394" y="1748512"/>
            <a:ext cx="9473514" cy="2853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240" marR="299720" indent="-6350" algn="ctr">
              <a:lnSpc>
                <a:spcPct val="110000"/>
              </a:lnSpc>
              <a:spcAft>
                <a:spcPts val="980"/>
              </a:spcAft>
            </a:pPr>
            <a:r>
              <a:rPr lang="pl-P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O Z P O R Z Ą D Z E N I E </a:t>
            </a:r>
            <a:endParaRPr lang="pl-PL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9240" marR="220980" indent="-6350" algn="ctr">
              <a:lnSpc>
                <a:spcPct val="110000"/>
              </a:lnSpc>
              <a:spcAft>
                <a:spcPts val="1400"/>
              </a:spcAft>
            </a:pPr>
            <a:r>
              <a:rPr lang="pl-P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I N I S T R A  Z D R O W I A</a:t>
            </a:r>
            <a:r>
              <a:rPr lang="pl-PL" sz="28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pl-PL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99695" indent="-6350" algn="ctr">
              <a:lnSpc>
                <a:spcPct val="107000"/>
              </a:lnSpc>
              <a:spcAft>
                <a:spcPts val="1170"/>
              </a:spcAft>
            </a:pPr>
            <a:r>
              <a:rPr lang="pl-P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dnia 18 września 2020 r.</a:t>
            </a:r>
          </a:p>
          <a:p>
            <a:pPr marR="36830" algn="ctr">
              <a:lnSpc>
                <a:spcPct val="107000"/>
              </a:lnSpc>
              <a:spcAft>
                <a:spcPts val="2045"/>
              </a:spcAft>
            </a:pPr>
            <a:r>
              <a:rPr lang="pl-PL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sprawie zaleceń dotyczących standardu rachunku kosztów u świadczeniodawców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(Dz. U. poz. 1470 i 1541).</a:t>
            </a:r>
          </a:p>
        </p:txBody>
      </p:sp>
    </p:spTree>
    <p:extLst>
      <p:ext uri="{BB962C8B-B14F-4D97-AF65-F5344CB8AC3E}">
        <p14:creationId xmlns:p14="http://schemas.microsoft.com/office/powerpoint/2010/main" val="3420028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F08A25-C814-45D9-9423-D3110D117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97" y="1276865"/>
            <a:ext cx="11343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>
                <a:ln>
                  <a:noFill/>
                </a:ln>
                <a:solidFill>
                  <a:srgbClr val="16718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Zakres rozporządzenia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D2EE1D61-C4CC-4F7A-90C9-A0F6F61B2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64" y="1734065"/>
            <a:ext cx="889756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55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FBB45A8-BA65-4850-9704-17B5BB758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589" y="449760"/>
            <a:ext cx="1068447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rgbClr val="16718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Definicje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OPK (ośrodek powstawania kosztów)</a:t>
            </a:r>
            <a:r>
              <a:rPr kumimoji="0" lang="pl-PL" altLang="pl-P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kumimoji="0" lang="pl-PL" altLang="pl-PL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wyodrębniona przez świadczeniodawcę: 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jednostka organizacyjna lub komórka organizacyjna, 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zespół jednostek organizacyjnych lub komórek organizacyjnych, 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 część lub wyodrębniony zakres działalności świadczeniodawcy,  dla których jest prowadzona ewidencja kosztów.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5E398DAF-F120-44F6-9FEA-67B871B8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05" y="2084173"/>
            <a:ext cx="6334897" cy="432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30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1D0030F-FE32-4D6B-8271-FE78F4B33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41822"/>
              </p:ext>
            </p:extLst>
          </p:nvPr>
        </p:nvGraphicFramePr>
        <p:xfrm>
          <a:off x="1734065" y="603071"/>
          <a:ext cx="8723870" cy="5527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5848">
                  <a:extLst>
                    <a:ext uri="{9D8B030D-6E8A-4147-A177-3AD203B41FA5}">
                      <a16:colId xmlns:a16="http://schemas.microsoft.com/office/drawing/2014/main" val="1247812638"/>
                    </a:ext>
                  </a:extLst>
                </a:gridCol>
                <a:gridCol w="6928022">
                  <a:extLst>
                    <a:ext uri="{9D8B030D-6E8A-4147-A177-3AD203B41FA5}">
                      <a16:colId xmlns:a16="http://schemas.microsoft.com/office/drawing/2014/main" val="1423265432"/>
                    </a:ext>
                  </a:extLst>
                </a:gridCol>
              </a:tblGrid>
              <a:tr h="1500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Kod funkcji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Rodzaj działalności –działalność podstawowa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13516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500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Podstawowa opieka zdrowotna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01455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501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Poradnie specjalistyczne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08986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502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Opieka poza szpitalna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34126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503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Pomoc doraźna i ratownictwo medyczne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8872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504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Oddziały szpitalne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8961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505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Oddziały opiekuńczo-lecznicze i pielęgnacyjno-opiekuńcze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96602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506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Oddziały uzdrowiskowe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488888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507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Pracownie lub zakłady diagnostyczne i zabiegowe oraz sale operacyjne i inne proceduralne ośrodki powstawania kosztów nieujęte w grupie 501, 504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31317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508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Usługi bezpośrednio finansowane przez NFZ (tzw. kosztochłonne, w tym: badania TK, MR, endoskopowe, laboratoryjne)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814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520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Działalność badawczo-rozwojowa, w tym badania kliniczne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96966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525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Rozliczenia projektów unijnych (Pozostała działalność podstawowa)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55235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526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Programy zdrowotne i profilaktyczne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773743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527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Inne programy i projekty finansowane ze środków publicznych na podstawie odrębnych umów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9630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529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Działalność dydaktyczna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2629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Działalność pomocnicza o charakterze medycznym</a:t>
                      </a: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0449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535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Działalność pomocnicza o charakterze niemedycznym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31409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540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Działalność komercyjna o charakterze medycznym, w tym usługi medyczne świadczone na rzecz innych podmiotów (sprzedaż badań TK, MR, endoskopowych, laboratoryjnych itp.)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75380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545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Działalność komercyjna o charakterze niemedycznym, w tym usługi niemedyczne świadczone na rzecz innych podmiotów (kuchnia, parking itp.)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7569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550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Koszty zarządu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6" marR="8826" marT="882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74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721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3578227" y="0"/>
            <a:ext cx="5035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Rachunek kosztów w Centralnej Sterylizatorni</a:t>
            </a:r>
          </a:p>
        </p:txBody>
      </p:sp>
      <p:sp>
        <p:nvSpPr>
          <p:cNvPr id="5" name="Prostokąt 4"/>
          <p:cNvSpPr/>
          <p:nvPr/>
        </p:nvSpPr>
        <p:spPr>
          <a:xfrm>
            <a:off x="1343472" y="476672"/>
            <a:ext cx="9505056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700" b="1" dirty="0">
                <a:solidFill>
                  <a:srgbClr val="5F497A"/>
                </a:solidFill>
                <a:latin typeface="Times New Roman"/>
              </a:rPr>
              <a:t>Kierownik każdej komórki organizacyjnej, w tym również CS</a:t>
            </a:r>
          </a:p>
          <a:p>
            <a:pPr algn="ctr"/>
            <a:r>
              <a:rPr lang="pl-PL" sz="1600" b="1" i="1" dirty="0">
                <a:solidFill>
                  <a:srgbClr val="5F497A"/>
                </a:solidFill>
                <a:latin typeface="Times New Roman"/>
              </a:rPr>
              <a:t>(w zakresie rachunku kosztów)</a:t>
            </a:r>
          </a:p>
          <a:p>
            <a:pPr algn="ctr">
              <a:spcAft>
                <a:spcPts val="600"/>
              </a:spcAft>
            </a:pPr>
            <a:r>
              <a:rPr lang="pl-PL" sz="1600" b="1" dirty="0">
                <a:solidFill>
                  <a:srgbClr val="5F497A"/>
                </a:solidFill>
                <a:latin typeface="Times New Roman"/>
              </a:rPr>
              <a:t>POWINIEN:</a:t>
            </a:r>
            <a:endParaRPr lang="pl-PL" b="1" i="1" dirty="0">
              <a:solidFill>
                <a:srgbClr val="5F497A"/>
              </a:solidFill>
              <a:latin typeface="Times New Roman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b="1" dirty="0">
                <a:latin typeface="Times New Roman"/>
              </a:rPr>
              <a:t>Znać koszty działalności podległej komórki (zespół 4 i zespół 5 ewidencji księgowej).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b="1" dirty="0">
                <a:latin typeface="Times New Roman"/>
              </a:rPr>
              <a:t>Obserwować trendy zmiany tych kosztów i umieć je interpretować </a:t>
            </a:r>
            <a:r>
              <a:rPr lang="pl-PL" sz="1100" b="1" dirty="0">
                <a:latin typeface="Times New Roman"/>
              </a:rPr>
              <a:t>(wewnętrzne i zewnętrzne przyczyny zmian)</a:t>
            </a:r>
            <a:r>
              <a:rPr lang="pl-PL" sz="1600" b="1" dirty="0">
                <a:latin typeface="Times New Roman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b="1" dirty="0">
                <a:latin typeface="Times New Roman"/>
              </a:rPr>
              <a:t>Właściwie (tzn. zgodnie z zasadą istotności) określać "nośniki kosztów" (produkty, usługi) zarówno dla potrzeb sprzedaży zewnętrznej jak i wewnętrznej.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b="1" dirty="0">
                <a:latin typeface="Times New Roman"/>
              </a:rPr>
              <a:t>Znać zasady rozliczania kosztów stosowanych w jednostce.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b="1" dirty="0">
                <a:latin typeface="Times New Roman"/>
              </a:rPr>
              <a:t>Aktywnie uczestniczyć w procesie budowy metodologii rozliczania kosztów.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b="1" dirty="0">
                <a:latin typeface="Times New Roman"/>
              </a:rPr>
              <a:t>Definiować zasoby tworzące koszt bezpośredni produktu / usługi.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b="1" dirty="0">
                <a:latin typeface="Times New Roman"/>
              </a:rPr>
              <a:t>Właściwe definiować koszty zmienne produktów / usług.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b="1" dirty="0">
                <a:latin typeface="Times New Roman"/>
              </a:rPr>
              <a:t>Kontrolować poprawność logiczną i zgodność ze stosowaną w jednostce metodologią kluczy podziałowych kosztów stałych bezpośrednich.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b="1" dirty="0">
                <a:latin typeface="Times New Roman"/>
              </a:rPr>
              <a:t>Bieżąco oceniać zasadność naliczania kosztów innych komórek usługowych </a:t>
            </a:r>
            <a:r>
              <a:rPr lang="pl-PL" sz="1200" b="1" dirty="0">
                <a:latin typeface="Times New Roman"/>
              </a:rPr>
              <a:t>(np. koszty obsługi technicznej).</a:t>
            </a:r>
            <a:endParaRPr lang="pl-PL" sz="1600" b="1" dirty="0">
              <a:latin typeface="Times New Roman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b="1" dirty="0">
                <a:latin typeface="Times New Roman"/>
              </a:rPr>
              <a:t>Zapewnić prawidłowe opisywanie dokumentów (faktury, rozchód magazynowy).</a:t>
            </a:r>
            <a:endParaRPr lang="pl-PL" b="1" dirty="0">
              <a:latin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25687" y="2546588"/>
            <a:ext cx="431662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Tomasz Gałecki</a:t>
            </a:r>
            <a:endParaRPr lang="pl-PL" sz="2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705600" y="4464972"/>
            <a:ext cx="4953000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sz="3200" dirty="0" err="1">
                <a:latin typeface="AR BERKLEY" pitchFamily="2" charset="0"/>
              </a:rPr>
              <a:t>www.tg.waw.pl</a:t>
            </a:r>
            <a:endParaRPr lang="pl-PL" sz="3200" dirty="0">
              <a:latin typeface="AR BERKLEY" pitchFamily="2" charset="0"/>
            </a:endParaRPr>
          </a:p>
          <a:p>
            <a:pPr algn="ctr"/>
            <a:r>
              <a:rPr lang="pl-PL" sz="3200" dirty="0">
                <a:latin typeface="AR BERKLEY" pitchFamily="2" charset="0"/>
              </a:rPr>
              <a:t> </a:t>
            </a:r>
            <a:r>
              <a:rPr lang="pl-PL" sz="2400" dirty="0">
                <a:latin typeface="AR BERKLEY" pitchFamily="2" charset="0"/>
              </a:rPr>
              <a:t>e-mail: </a:t>
            </a:r>
            <a:r>
              <a:rPr lang="pl-PL" sz="2400" dirty="0" err="1">
                <a:latin typeface="AR BERKLEY" pitchFamily="2" charset="0"/>
              </a:rPr>
              <a:t>tg@tg.waw.pl</a:t>
            </a:r>
            <a:endParaRPr lang="pl-PL" sz="2400" dirty="0">
              <a:latin typeface="AR BERKLEY" pitchFamily="2" charset="0"/>
            </a:endParaRPr>
          </a:p>
          <a:p>
            <a:pPr algn="ctr"/>
            <a:r>
              <a:rPr lang="pl-PL" sz="2400" dirty="0">
                <a:latin typeface="AR BERKLEY" pitchFamily="2" charset="0"/>
              </a:rPr>
              <a:t>kom. 601-815-804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36EDD1B-6E72-4290-885B-50858DB648AE}"/>
              </a:ext>
            </a:extLst>
          </p:cNvPr>
          <p:cNvSpPr/>
          <p:nvPr/>
        </p:nvSpPr>
        <p:spPr>
          <a:xfrm>
            <a:off x="1673457" y="3429000"/>
            <a:ext cx="9193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Główny Księgowy </a:t>
            </a:r>
          </a:p>
          <a:p>
            <a:r>
              <a:rPr lang="pl-PL" dirty="0"/>
              <a:t>w Narodowym Instytucie Onkologii im. Marii Skłodowskiej-Curie</a:t>
            </a:r>
          </a:p>
          <a:p>
            <a:r>
              <a:rPr lang="pl-PL" dirty="0"/>
              <a:t> Państwowym Instytucie Badawczym w Warszawie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C6A3FB1-AFDF-429D-B045-A41608A7EE9A}"/>
              </a:ext>
            </a:extLst>
          </p:cNvPr>
          <p:cNvSpPr/>
          <p:nvPr/>
        </p:nvSpPr>
        <p:spPr>
          <a:xfrm>
            <a:off x="1001485" y="924280"/>
            <a:ext cx="10189027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Na tym kończy się nasza wirtualna podróż po krainie kosztów. Jeżeli pozostał niedosyt lub potrzeba jakiejkolwiek dodatkowej informacji bądź wyjaśnienia bardzo proszę o kontakt bezpośredni. Zawsze służę - czasem, radą a nierzadko również pomocą.</a:t>
            </a:r>
          </a:p>
        </p:txBody>
      </p:sp>
    </p:spTree>
    <p:extLst>
      <p:ext uri="{BB962C8B-B14F-4D97-AF65-F5344CB8AC3E}">
        <p14:creationId xmlns:p14="http://schemas.microsoft.com/office/powerpoint/2010/main" val="349460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D72182-02EE-4F6D-A499-CB3F8DE13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657"/>
            <a:ext cx="10515600" cy="616131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3800" b="1" dirty="0">
                <a:solidFill>
                  <a:schemeClr val="accent1"/>
                </a:solidFill>
              </a:rPr>
              <a:t>Dlaczego należy prowadzić rachunek kosztów w podmiocie medycznym?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b="1" dirty="0"/>
              <a:t>1.	Ograniczoność zasobów.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Jest to zjawisko permanentne. W żadnym obszarze aktywności ludzkiej zasoby nie są nieograniczone. W szczególności nie ma takiej sumy pieniężnej, która pozwoliłaby na pełne zabezpieczenie zdrowotne całej społeczności ludzkiej.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b="1" dirty="0"/>
              <a:t>2.	Maksymalizacja efektu przy zastosowaniu danych zasobów.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Ograniczoność zasobów powoduje konieczność racjonalnego ich wykorzystywania, w taki sposób, by przy danych zasobach uzyskać efekt maksymalny.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b="1" dirty="0"/>
              <a:t>3.	Brak nastawienia na maksymalizację korzyści dla właściciela.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Podmiot medyczny, a w szczególności publiczny podmiot medyczny, nie ma obowiązku traktować jako pożądany efekt maksymalizację korzyści dla właściciela (maksymalizacja zysku z zainwestowanego kapitału)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b="1" dirty="0"/>
              <a:t>4.	Celem jest maksymalizacja realizacji zadań, a więc ratowanie zdrowia i życia ludzkiego.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dirty="0"/>
          </a:p>
          <a:p>
            <a:pPr marL="0" indent="0" algn="just">
              <a:lnSpc>
                <a:spcPct val="150000"/>
              </a:lnSpc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42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D72182-02EE-4F6D-A499-CB3F8DE13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657"/>
            <a:ext cx="10515600" cy="616131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Zasoby wykorzystane nieefektywnie utracone (zmarnowane) ograniczają realizację celów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Nieoptymalne wykorzystanie zasobów jest nieetyczne!!!!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Wybierając formę diagnostyki lub terapii lekarz ma obowiązek kierować się przede wszystkim kryterium skuteczności i bezpieczeństwa chorego oraz nie narażać go na nieuzasadnione koszty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Rachunek kosztów prowadzi się w podmiocie leczniczym przede wszystkim w celu optymalizacji wykorzystania zasobów, po to by działanie podmiotu zapewniało w maksymalnym stopniu realizację celu społecznego (misji)  - ratowanie zdrowia i życia.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Ponadto, w przypadku gdy świadczenia, usługi są sprzedawane na zewnątrz w ramach działalności komercyjnej, rachunek kosztów potwierdzić musi adekwatność ceny sprzedaży do kosztów poniesionych (marża, zysk).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dirty="0"/>
          </a:p>
          <a:p>
            <a:pPr marL="0" indent="0" algn="just">
              <a:lnSpc>
                <a:spcPct val="150000"/>
              </a:lnSpc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573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2"/>
          </p:nvPr>
        </p:nvSpPr>
        <p:spPr>
          <a:xfrm>
            <a:off x="1343472" y="1196752"/>
            <a:ext cx="9433048" cy="5328592"/>
          </a:xfrm>
        </p:spPr>
        <p:txBody>
          <a:bodyPr>
            <a:normAutofit/>
          </a:bodyPr>
          <a:lstStyle/>
          <a:p>
            <a:pPr marL="0" indent="0" algn="ctr"/>
            <a:r>
              <a:rPr lang="pl-PL" b="1" dirty="0">
                <a:solidFill>
                  <a:srgbClr val="002060"/>
                </a:solidFill>
              </a:rPr>
              <a:t>Koszt to wyrażona w pieniądzu wartość zasobów niezbędnych do zrealizowania działania.</a:t>
            </a:r>
          </a:p>
          <a:p>
            <a:pPr marL="36000" indent="0" algn="ctr"/>
            <a:endParaRPr lang="pl-PL" b="1" dirty="0">
              <a:solidFill>
                <a:srgbClr val="002060"/>
              </a:solidFill>
            </a:endParaRPr>
          </a:p>
          <a:p>
            <a:pPr marL="436024" lvl="1" indent="0"/>
            <a:r>
              <a:rPr lang="pl-PL" dirty="0"/>
              <a:t>Zasób niezbędny = nie tylko zużyty w całości, ale również zużyty częściowo lub niezużywalny (przykładem zasobów niezużywalnych jest np. grunt, ale również wiedza).</a:t>
            </a:r>
          </a:p>
          <a:p>
            <a:pPr marL="436024" lvl="1" indent="0">
              <a:buNone/>
            </a:pPr>
            <a:endParaRPr lang="pl-PL" dirty="0"/>
          </a:p>
          <a:p>
            <a:pPr marL="436024" lvl="1" indent="0"/>
            <a:r>
              <a:rPr lang="pl-PL" dirty="0"/>
              <a:t>Identyfikacja zasobów!!!! Zadanie dla lidera procesu (nie dla ludzi liczb)</a:t>
            </a:r>
          </a:p>
          <a:p>
            <a:pPr marL="436024" lvl="1" indent="0">
              <a:buNone/>
            </a:pPr>
            <a:endParaRPr lang="pl-PL" dirty="0"/>
          </a:p>
          <a:p>
            <a:pPr marL="436024" lvl="1" indent="0"/>
            <a:r>
              <a:rPr lang="pl-PL" dirty="0"/>
              <a:t>Ważne by umieć nie tylko precyzyjnie zidentyfikować zasoby, ale je również podzielić na dwie kategorie: koszty stałe i koszty zmienne.</a:t>
            </a:r>
          </a:p>
          <a:p>
            <a:pPr marL="0" indent="0" algn="ctr"/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31504" y="332657"/>
            <a:ext cx="338214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l-PL" sz="3600" b="1" dirty="0">
                <a:solidFill>
                  <a:srgbClr val="002060"/>
                </a:solidFill>
              </a:rPr>
              <a:t>Co to jest koszt ?</a:t>
            </a:r>
            <a:endParaRPr lang="pl-PL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15480" y="764705"/>
            <a:ext cx="94330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chemeClr val="accent4">
                    <a:lumMod val="75000"/>
                  </a:schemeClr>
                </a:solidFill>
              </a:rPr>
              <a:t>Podstawowe klasyfikacje (podziału) kosztów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>
                <a:solidFill>
                  <a:schemeClr val="accent4">
                    <a:lumMod val="75000"/>
                  </a:schemeClr>
                </a:solidFill>
              </a:rPr>
              <a:t>Podział wg zmienności - </a:t>
            </a:r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koszty stałe i zmienne.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>
                <a:solidFill>
                  <a:schemeClr val="accent4">
                    <a:lumMod val="75000"/>
                  </a:schemeClr>
                </a:solidFill>
              </a:rPr>
              <a:t>Koszty wg wpływu na realizację procesu - </a:t>
            </a:r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koszty bezpośrednie i koszty pośrednie.</a:t>
            </a:r>
            <a:endParaRPr lang="pl-PL" dirty="0"/>
          </a:p>
          <a:p>
            <a:pPr>
              <a:spcBef>
                <a:spcPts val="1200"/>
              </a:spcBef>
            </a:pPr>
            <a:r>
              <a:rPr lang="pl-PL" i="1" dirty="0"/>
              <a:t>W uproszczeniu, które dla naszych potrzeb jest w zupełności usprawiedliwione, możemy przyjąć,</a:t>
            </a:r>
          </a:p>
          <a:p>
            <a:r>
              <a:rPr lang="pl-PL" i="1" dirty="0"/>
              <a:t>że wszystkie koszty zmienne są kosztami bezpośrednimi, natomiast w kosztach stałych występują zarówno koszty bezpośrednie jak i pośrednie.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143672" y="3645024"/>
            <a:ext cx="59734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3">
                    <a:lumMod val="50000"/>
                  </a:schemeClr>
                </a:solidFill>
              </a:rPr>
              <a:t>koszt zmienny jest stały</a:t>
            </a:r>
            <a:endParaRPr lang="pl-PL" sz="36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6">
                    <a:lumMod val="50000"/>
                  </a:schemeClr>
                </a:solidFill>
              </a:rPr>
              <a:t>koszt stały jest zmienny</a:t>
            </a:r>
            <a:endParaRPr lang="pl-PL" sz="3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2400" i="1" dirty="0">
                <a:solidFill>
                  <a:srgbClr val="FF0000"/>
                </a:solidFill>
              </a:rPr>
              <a:t>(na jednostkę produktu, usługi, procedury etc.)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971603" y="0"/>
            <a:ext cx="824879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000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</a:rPr>
              <a:t>Analiza progu rentowności – podstawowe narzędzie analityczne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2"/>
          </p:nvPr>
        </p:nvSpPr>
        <p:spPr>
          <a:xfrm>
            <a:off x="1343472" y="1196752"/>
            <a:ext cx="9433048" cy="5328592"/>
          </a:xfrm>
        </p:spPr>
        <p:txBody>
          <a:bodyPr>
            <a:normAutofit/>
          </a:bodyPr>
          <a:lstStyle/>
          <a:p>
            <a:pPr marL="0" indent="0" algn="ctr"/>
            <a:r>
              <a:rPr lang="pl-PL" b="1" dirty="0">
                <a:solidFill>
                  <a:srgbClr val="002060"/>
                </a:solidFill>
              </a:rPr>
              <a:t>Koszt to wyrażona w pieniądzu wartość zasobów niezbędnych do zrealizowania działania.</a:t>
            </a:r>
          </a:p>
          <a:p>
            <a:pPr marL="36000" indent="0" algn="ctr"/>
            <a:endParaRPr lang="pl-PL" b="1" dirty="0">
              <a:solidFill>
                <a:srgbClr val="002060"/>
              </a:solidFill>
            </a:endParaRPr>
          </a:p>
          <a:p>
            <a:pPr algn="just"/>
            <a:r>
              <a:rPr lang="pl-PL" sz="2400" b="1" dirty="0">
                <a:solidFill>
                  <a:srgbClr val="0070C0"/>
                </a:solidFill>
              </a:rPr>
              <a:t>Koszty zmienne </a:t>
            </a:r>
            <a:r>
              <a:rPr lang="pl-PL" sz="2000" dirty="0"/>
              <a:t>powinny być bezpośrednio przypisywane do działania. Wycena zasobu opiera się na cenie zakupu. Wycena jest zależna od przyjętej metody określonej w polityce rachunkowości </a:t>
            </a:r>
            <a:r>
              <a:rPr lang="pl-PL" sz="2400" dirty="0"/>
              <a:t>( </a:t>
            </a:r>
            <a:r>
              <a:rPr lang="pl-PL" sz="1800" dirty="0"/>
              <a:t>FIFO, LIFO, średnia, ewidencyjne z rozliczaniem odchyleń</a:t>
            </a:r>
            <a:r>
              <a:rPr lang="pl-PL" sz="2400" dirty="0"/>
              <a:t>)</a:t>
            </a:r>
          </a:p>
          <a:p>
            <a:r>
              <a:rPr lang="pl-PL" sz="2400" b="1" dirty="0">
                <a:solidFill>
                  <a:srgbClr val="0070C0"/>
                </a:solidFill>
              </a:rPr>
              <a:t>Koszty stałe </a:t>
            </a:r>
            <a:r>
              <a:rPr lang="pl-PL" sz="2400" dirty="0"/>
              <a:t>(</a:t>
            </a:r>
            <a:r>
              <a:rPr lang="pl-PL" sz="1800" dirty="0"/>
              <a:t>koszty niezależne od wielkości liczby wykonywanych działań</a:t>
            </a:r>
            <a:r>
              <a:rPr lang="pl-PL" sz="2400" dirty="0"/>
              <a:t>) </a:t>
            </a:r>
          </a:p>
          <a:p>
            <a:pPr marL="457200" lvl="1" indent="0" algn="just">
              <a:buNone/>
            </a:pPr>
            <a:r>
              <a:rPr lang="pl-PL" sz="2000" dirty="0"/>
              <a:t>Koszty stałe podlegają rozliczeniu, czyli kalkulacji. Metoda rozliczenia (kalkulacji) winna odzwierciedlać sens ekonomiczny zdarzenia gospodarczego. Do każdego rodzaju kosztu stałego należy dobrać metodologię i wskaźniki kalkulacji. </a:t>
            </a:r>
          </a:p>
          <a:p>
            <a:pPr marL="457200" lvl="1" indent="0" algn="just">
              <a:buNone/>
            </a:pPr>
            <a:r>
              <a:rPr lang="pl-PL" sz="2000" dirty="0"/>
              <a:t>A to oznacza, że podlega wyborowi. </a:t>
            </a:r>
            <a:r>
              <a:rPr lang="pl-PL" sz="2000" u="sng" dirty="0"/>
              <a:t>Nie ma jednej („jedynie słusznej”) </a:t>
            </a:r>
            <a:r>
              <a:rPr lang="pl-PL" sz="2000" dirty="0"/>
              <a:t>.</a:t>
            </a:r>
          </a:p>
          <a:p>
            <a:pPr marL="0" indent="0" algn="ctr"/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31505" y="332657"/>
            <a:ext cx="821346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l-PL" sz="3600" b="1" dirty="0">
                <a:solidFill>
                  <a:srgbClr val="002060"/>
                </a:solidFill>
              </a:rPr>
              <a:t>Kalkulacja kosztów </a:t>
            </a:r>
            <a:r>
              <a:rPr lang="pl-PL" sz="2800" b="1" dirty="0">
                <a:solidFill>
                  <a:srgbClr val="002060"/>
                </a:solidFill>
              </a:rPr>
              <a:t>(ustalenie wartości zasobów)</a:t>
            </a:r>
            <a:endParaRPr lang="pl-PL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Wykres 9"/>
          <p:cNvGraphicFramePr>
            <a:graphicFrameLocks noGrp="1"/>
          </p:cNvGraphicFramePr>
          <p:nvPr/>
        </p:nvGraphicFramePr>
        <p:xfrm>
          <a:off x="1442250" y="387750"/>
          <a:ext cx="9307500" cy="608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971603" y="0"/>
            <a:ext cx="824879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000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</a:rPr>
              <a:t>Analiza progu rentowności – podstawowe narzędzie analityczne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063553" y="620688"/>
            <a:ext cx="3119765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pl-PL" dirty="0"/>
              <a:t>Cena sprzedaży	 = 8,00zł (+)</a:t>
            </a:r>
          </a:p>
          <a:p>
            <a:r>
              <a:rPr lang="pl-PL" u="sng" dirty="0"/>
              <a:t>Koszt zmienny 	 = 3,00zł (-)</a:t>
            </a:r>
          </a:p>
          <a:p>
            <a:r>
              <a:rPr lang="pl-PL" dirty="0"/>
              <a:t>Marża [Cs-Kz]	 = 5,00zł </a:t>
            </a:r>
          </a:p>
        </p:txBody>
      </p:sp>
      <p:sp>
        <p:nvSpPr>
          <p:cNvPr id="6" name="pole tekstowe 1"/>
          <p:cNvSpPr txBox="1"/>
          <p:nvPr/>
        </p:nvSpPr>
        <p:spPr>
          <a:xfrm>
            <a:off x="2783632" y="2060848"/>
            <a:ext cx="4536504" cy="360000"/>
          </a:xfrm>
          <a:prstGeom prst="rect">
            <a:avLst/>
          </a:prstGeom>
          <a:solidFill>
            <a:schemeClr val="bg2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>
                <a:solidFill>
                  <a:srgbClr val="FF0000"/>
                </a:solidFill>
              </a:rPr>
              <a:t>BEP = 100 [zł] : 5 [zł/</a:t>
            </a:r>
            <a:r>
              <a:rPr lang="pl-PL" sz="1600" b="1" dirty="0" err="1">
                <a:solidFill>
                  <a:srgbClr val="FF0000"/>
                </a:solidFill>
              </a:rPr>
              <a:t>szt</a:t>
            </a:r>
            <a:r>
              <a:rPr lang="pl-PL" sz="1600" b="1" dirty="0">
                <a:solidFill>
                  <a:srgbClr val="FF0000"/>
                </a:solidFill>
              </a:rPr>
              <a:t>] = 20 [</a:t>
            </a:r>
            <a:r>
              <a:rPr lang="pl-PL" sz="1600" b="1" dirty="0" err="1">
                <a:solidFill>
                  <a:srgbClr val="FF0000"/>
                </a:solidFill>
              </a:rPr>
              <a:t>szt</a:t>
            </a:r>
            <a:r>
              <a:rPr lang="pl-PL" sz="16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7" name="pole tekstowe 1"/>
          <p:cNvSpPr txBox="1"/>
          <p:nvPr/>
        </p:nvSpPr>
        <p:spPr>
          <a:xfrm>
            <a:off x="2783632" y="1700808"/>
            <a:ext cx="4752528" cy="360040"/>
          </a:xfrm>
          <a:prstGeom prst="rect">
            <a:avLst/>
          </a:prstGeom>
          <a:solidFill>
            <a:schemeClr val="bg2"/>
          </a:solidFill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>
                <a:solidFill>
                  <a:srgbClr val="FF0000"/>
                </a:solidFill>
              </a:rPr>
              <a:t>BEP = [Suma kosztów stałych] : [Marża jednostkowa]</a:t>
            </a:r>
          </a:p>
        </p:txBody>
      </p:sp>
      <p:sp>
        <p:nvSpPr>
          <p:cNvPr id="8" name="pole tekstowe 1"/>
          <p:cNvSpPr txBox="1"/>
          <p:nvPr/>
        </p:nvSpPr>
        <p:spPr>
          <a:xfrm>
            <a:off x="4223792" y="4941168"/>
            <a:ext cx="3024336" cy="4320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>
                <a:solidFill>
                  <a:srgbClr val="92D050"/>
                </a:solidFill>
              </a:rPr>
              <a:t>Suma kosztów stałych = 100,00 zł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3436</Words>
  <Application>Microsoft Office PowerPoint</Application>
  <PresentationFormat>Panoramiczny</PresentationFormat>
  <Paragraphs>312</Paragraphs>
  <Slides>36</Slides>
  <Notes>0</Notes>
  <HiddenSlides>5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6" baseType="lpstr">
      <vt:lpstr>AR BERKLEY</vt:lpstr>
      <vt:lpstr>Arial</vt:lpstr>
      <vt:lpstr>Calibri</vt:lpstr>
      <vt:lpstr>Calibri Light</vt:lpstr>
      <vt:lpstr>Constantia</vt:lpstr>
      <vt:lpstr>Georgia</vt:lpstr>
      <vt:lpstr>Times New Roman</vt:lpstr>
      <vt:lpstr>Wingdings</vt:lpstr>
      <vt:lpstr>Motyw pakietu Office</vt:lpstr>
      <vt:lpstr>Acrobat 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</dc:creator>
  <cp:lastModifiedBy>T</cp:lastModifiedBy>
  <cp:revision>24</cp:revision>
  <cp:lastPrinted>2022-04-20T16:39:21Z</cp:lastPrinted>
  <dcterms:created xsi:type="dcterms:W3CDTF">2020-03-22T22:04:27Z</dcterms:created>
  <dcterms:modified xsi:type="dcterms:W3CDTF">2022-04-20T18:36:39Z</dcterms:modified>
</cp:coreProperties>
</file>